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9"/>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658" r:id="rId17"/>
    <p:sldId id="266" r:id="rId18"/>
    <p:sldId id="659" r:id="rId19"/>
    <p:sldId id="660" r:id="rId20"/>
    <p:sldId id="661" r:id="rId21"/>
    <p:sldId id="271" r:id="rId22"/>
    <p:sldId id="678" r:id="rId23"/>
    <p:sldId id="272" r:id="rId24"/>
    <p:sldId id="273" r:id="rId25"/>
    <p:sldId id="641" r:id="rId26"/>
    <p:sldId id="322" r:id="rId27"/>
    <p:sldId id="639" r:id="rId28"/>
    <p:sldId id="663" r:id="rId29"/>
    <p:sldId id="664" r:id="rId30"/>
    <p:sldId id="276" r:id="rId31"/>
    <p:sldId id="665" r:id="rId32"/>
    <p:sldId id="278" r:id="rId33"/>
    <p:sldId id="673" r:id="rId34"/>
    <p:sldId id="674" r:id="rId35"/>
    <p:sldId id="675" r:id="rId36"/>
    <p:sldId id="290" r:id="rId37"/>
    <p:sldId id="282" r:id="rId38"/>
    <p:sldId id="283" r:id="rId39"/>
    <p:sldId id="284" r:id="rId40"/>
    <p:sldId id="286" r:id="rId41"/>
    <p:sldId id="285" r:id="rId42"/>
    <p:sldId id="287" r:id="rId43"/>
    <p:sldId id="643" r:id="rId44"/>
    <p:sldId id="288" r:id="rId45"/>
    <p:sldId id="296" r:id="rId46"/>
    <p:sldId id="656" r:id="rId47"/>
    <p:sldId id="677" r:id="rId48"/>
    <p:sldId id="650" r:id="rId49"/>
    <p:sldId id="655" r:id="rId50"/>
    <p:sldId id="298" r:id="rId51"/>
    <p:sldId id="299" r:id="rId52"/>
    <p:sldId id="300" r:id="rId53"/>
    <p:sldId id="301" r:id="rId54"/>
    <p:sldId id="302" r:id="rId55"/>
    <p:sldId id="303" r:id="rId56"/>
    <p:sldId id="657" r:id="rId57"/>
    <p:sldId id="662" r:id="rId58"/>
    <p:sldId id="306" r:id="rId59"/>
    <p:sldId id="307" r:id="rId60"/>
    <p:sldId id="308" r:id="rId61"/>
    <p:sldId id="309" r:id="rId62"/>
    <p:sldId id="310" r:id="rId63"/>
    <p:sldId id="311" r:id="rId64"/>
    <p:sldId id="312" r:id="rId65"/>
    <p:sldId id="313" r:id="rId66"/>
    <p:sldId id="638" r:id="rId67"/>
    <p:sldId id="316" r:id="rId68"/>
    <p:sldId id="317" r:id="rId69"/>
    <p:sldId id="318" r:id="rId70"/>
    <p:sldId id="319" r:id="rId71"/>
    <p:sldId id="666" r:id="rId72"/>
    <p:sldId id="676" r:id="rId73"/>
    <p:sldId id="667"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652" r:id="rId87"/>
    <p:sldId id="337" r:id="rId88"/>
    <p:sldId id="338" r:id="rId89"/>
    <p:sldId id="339" r:id="rId90"/>
    <p:sldId id="340" r:id="rId91"/>
    <p:sldId id="341" r:id="rId92"/>
    <p:sldId id="642" r:id="rId93"/>
    <p:sldId id="668" r:id="rId94"/>
    <p:sldId id="669" r:id="rId95"/>
    <p:sldId id="670" r:id="rId96"/>
    <p:sldId id="671" r:id="rId97"/>
    <p:sldId id="672" r:id="rId98"/>
  </p:sldIdLst>
  <p:sldSz cx="12192000" cy="6858000"/>
  <p:notesSz cx="6797675" cy="9926638"/>
  <p:embeddedFontLst>
    <p:embeddedFont>
      <p:font typeface="Abadi" panose="020B0604020104020204" pitchFamily="34" charset="0"/>
      <p:regular r:id="rId100"/>
    </p:embeddedFont>
    <p:embeddedFont>
      <p:font typeface="Arial Narrow" panose="020B0606020202030204" pitchFamily="34" charset="0"/>
      <p:regular r:id="rId101"/>
      <p:bold r:id="rId102"/>
      <p:italic r:id="rId103"/>
      <p:boldItalic r:id="rId104"/>
    </p:embeddedFont>
    <p:embeddedFont>
      <p:font typeface="Calibri" panose="020F050202020403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5445">
          <p15:clr>
            <a:srgbClr val="A4A3A4"/>
          </p15:clr>
        </p15:guide>
        <p15:guide id="2" pos="2997">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g7EWV0HClFEaJq0/OeQny1uX5g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B33C-7F30-53DA-205E-1149CCF225D2}" name="Glen Peters" initials="GP" userId="S::glen@cicero.oslo.no::377e20c1-5662-4b5d-843f-4eac7b2383d6" providerId="AD"/>
  <p188:author id="{703773BF-4582-24A8-2CE2-D23D37386593}" name="Robbie Andrew" initials="RA" userId="S::roberan@cicero.oslo.no::2f4c9c48-4a50-4a7e-8bd6-1477fa5324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8888"/>
    <a:srgbClr val="C5C9D2"/>
    <a:srgbClr val="408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0FC889-7F01-4FBF-9F89-4ACB798011AF}">
  <a:tblStyle styleId="{CF0FC889-7F01-4FBF-9F89-4ACB798011A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259" y="101"/>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p:scale>
          <a:sx n="1" d="2"/>
          <a:sy n="1" d="2"/>
        </p:scale>
        <p:origin x="0" y="0"/>
      </p:cViewPr>
      <p:guideLst>
        <p:guide orient="horz" pos="5445"/>
        <p:guide pos="299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font" Target="fonts/font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7.fntdata"/><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customschemas.google.com/relationships/presentationmetadata" Target="metadata"/><Relationship Id="rId115"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bie Andrew" userId="2f4c9c48-4a50-4a7e-8bd6-1477fa5324c8" providerId="ADAL" clId="{44EF2842-8906-4480-9E13-FFA6B74DA3FA}"/>
    <pc:docChg chg="custSel modSld">
      <pc:chgData name="Robbie Andrew" userId="2f4c9c48-4a50-4a7e-8bd6-1477fa5324c8" providerId="ADAL" clId="{44EF2842-8906-4480-9E13-FFA6B74DA3FA}" dt="2023-11-29T14:04:28.436" v="27" actId="6549"/>
      <pc:docMkLst>
        <pc:docMk/>
      </pc:docMkLst>
      <pc:sldChg chg="modSp">
        <pc:chgData name="Robbie Andrew" userId="2f4c9c48-4a50-4a7e-8bd6-1477fa5324c8" providerId="ADAL" clId="{44EF2842-8906-4480-9E13-FFA6B74DA3FA}" dt="2023-11-29T13:30:15.871" v="0" actId="14826"/>
        <pc:sldMkLst>
          <pc:docMk/>
          <pc:sldMk cId="0" sldId="267"/>
        </pc:sldMkLst>
        <pc:picChg chg="mod">
          <ac:chgData name="Robbie Andrew" userId="2f4c9c48-4a50-4a7e-8bd6-1477fa5324c8" providerId="ADAL" clId="{44EF2842-8906-4480-9E13-FFA6B74DA3FA}" dt="2023-11-29T13:30:15.871" v="0" actId="14826"/>
          <ac:picMkLst>
            <pc:docMk/>
            <pc:sldMk cId="0" sldId="267"/>
            <ac:picMk id="152" creationId="{00000000-0000-0000-0000-000000000000}"/>
          </ac:picMkLst>
        </pc:picChg>
      </pc:sldChg>
      <pc:sldChg chg="modSp mod">
        <pc:chgData name="Robbie Andrew" userId="2f4c9c48-4a50-4a7e-8bd6-1477fa5324c8" providerId="ADAL" clId="{44EF2842-8906-4480-9E13-FFA6B74DA3FA}" dt="2023-11-29T14:04:28.436" v="27" actId="6549"/>
        <pc:sldMkLst>
          <pc:docMk/>
          <pc:sldMk cId="0" sldId="271"/>
        </pc:sldMkLst>
        <pc:spChg chg="mod">
          <ac:chgData name="Robbie Andrew" userId="2f4c9c48-4a50-4a7e-8bd6-1477fa5324c8" providerId="ADAL" clId="{44EF2842-8906-4480-9E13-FFA6B74DA3FA}" dt="2023-11-29T14:04:28.436" v="27" actId="6549"/>
          <ac:spMkLst>
            <pc:docMk/>
            <pc:sldMk cId="0" sldId="271"/>
            <ac:spMk id="191" creationId="{00000000-0000-0000-0000-000000000000}"/>
          </ac:spMkLst>
        </pc:spChg>
        <pc:picChg chg="mod">
          <ac:chgData name="Robbie Andrew" userId="2f4c9c48-4a50-4a7e-8bd6-1477fa5324c8" providerId="ADAL" clId="{44EF2842-8906-4480-9E13-FFA6B74DA3FA}" dt="2023-11-29T13:56:04.188" v="20" actId="14826"/>
          <ac:picMkLst>
            <pc:docMk/>
            <pc:sldMk cId="0" sldId="271"/>
            <ac:picMk id="192" creationId="{00000000-0000-0000-0000-000000000000}"/>
          </ac:picMkLst>
        </pc:picChg>
      </pc:sldChg>
      <pc:sldChg chg="modSp">
        <pc:chgData name="Robbie Andrew" userId="2f4c9c48-4a50-4a7e-8bd6-1477fa5324c8" providerId="ADAL" clId="{44EF2842-8906-4480-9E13-FFA6B74DA3FA}" dt="2023-11-29T13:34:11.665" v="7" actId="14826"/>
        <pc:sldMkLst>
          <pc:docMk/>
          <pc:sldMk cId="0" sldId="306"/>
        </pc:sldMkLst>
        <pc:picChg chg="mod">
          <ac:chgData name="Robbie Andrew" userId="2f4c9c48-4a50-4a7e-8bd6-1477fa5324c8" providerId="ADAL" clId="{44EF2842-8906-4480-9E13-FFA6B74DA3FA}" dt="2023-11-29T13:34:11.665" v="7" actId="14826"/>
          <ac:picMkLst>
            <pc:docMk/>
            <pc:sldMk cId="0" sldId="306"/>
            <ac:picMk id="523" creationId="{00000000-0000-0000-0000-000000000000}"/>
          </ac:picMkLst>
        </pc:picChg>
      </pc:sldChg>
      <pc:sldChg chg="modSp">
        <pc:chgData name="Robbie Andrew" userId="2f4c9c48-4a50-4a7e-8bd6-1477fa5324c8" providerId="ADAL" clId="{44EF2842-8906-4480-9E13-FFA6B74DA3FA}" dt="2023-11-29T13:34:41.452" v="9" actId="14826"/>
        <pc:sldMkLst>
          <pc:docMk/>
          <pc:sldMk cId="0" sldId="307"/>
        </pc:sldMkLst>
        <pc:picChg chg="mod">
          <ac:chgData name="Robbie Andrew" userId="2f4c9c48-4a50-4a7e-8bd6-1477fa5324c8" providerId="ADAL" clId="{44EF2842-8906-4480-9E13-FFA6B74DA3FA}" dt="2023-11-29T13:34:41.452" v="9" actId="14826"/>
          <ac:picMkLst>
            <pc:docMk/>
            <pc:sldMk cId="0" sldId="307"/>
            <ac:picMk id="531" creationId="{00000000-0000-0000-0000-000000000000}"/>
          </ac:picMkLst>
        </pc:picChg>
      </pc:sldChg>
      <pc:sldChg chg="delSp mod">
        <pc:chgData name="Robbie Andrew" userId="2f4c9c48-4a50-4a7e-8bd6-1477fa5324c8" providerId="ADAL" clId="{44EF2842-8906-4480-9E13-FFA6B74DA3FA}" dt="2023-11-29T13:34:48.087" v="10" actId="478"/>
        <pc:sldMkLst>
          <pc:docMk/>
          <pc:sldMk cId="0" sldId="309"/>
        </pc:sldMkLst>
        <pc:spChg chg="del">
          <ac:chgData name="Robbie Andrew" userId="2f4c9c48-4a50-4a7e-8bd6-1477fa5324c8" providerId="ADAL" clId="{44EF2842-8906-4480-9E13-FFA6B74DA3FA}" dt="2023-11-29T13:34:48.087" v="10" actId="478"/>
          <ac:spMkLst>
            <pc:docMk/>
            <pc:sldMk cId="0" sldId="309"/>
            <ac:spMk id="553" creationId="{00000000-0000-0000-0000-000000000000}"/>
          </ac:spMkLst>
        </pc:spChg>
      </pc:sldChg>
      <pc:sldChg chg="modSp">
        <pc:chgData name="Robbie Andrew" userId="2f4c9c48-4a50-4a7e-8bd6-1477fa5324c8" providerId="ADAL" clId="{44EF2842-8906-4480-9E13-FFA6B74DA3FA}" dt="2023-11-29T13:35:00.985" v="11" actId="14826"/>
        <pc:sldMkLst>
          <pc:docMk/>
          <pc:sldMk cId="0" sldId="310"/>
        </pc:sldMkLst>
        <pc:picChg chg="mod">
          <ac:chgData name="Robbie Andrew" userId="2f4c9c48-4a50-4a7e-8bd6-1477fa5324c8" providerId="ADAL" clId="{44EF2842-8906-4480-9E13-FFA6B74DA3FA}" dt="2023-11-29T13:35:00.985" v="11" actId="14826"/>
          <ac:picMkLst>
            <pc:docMk/>
            <pc:sldMk cId="0" sldId="310"/>
            <ac:picMk id="7" creationId="{4B9D6427-1F23-C2C5-00DF-0FA04FEED644}"/>
          </ac:picMkLst>
        </pc:picChg>
      </pc:sldChg>
      <pc:sldChg chg="modSp">
        <pc:chgData name="Robbie Andrew" userId="2f4c9c48-4a50-4a7e-8bd6-1477fa5324c8" providerId="ADAL" clId="{44EF2842-8906-4480-9E13-FFA6B74DA3FA}" dt="2023-11-29T13:35:13.149" v="12" actId="14826"/>
        <pc:sldMkLst>
          <pc:docMk/>
          <pc:sldMk cId="0" sldId="311"/>
        </pc:sldMkLst>
        <pc:picChg chg="mod">
          <ac:chgData name="Robbie Andrew" userId="2f4c9c48-4a50-4a7e-8bd6-1477fa5324c8" providerId="ADAL" clId="{44EF2842-8906-4480-9E13-FFA6B74DA3FA}" dt="2023-11-29T13:35:13.149" v="12" actId="14826"/>
          <ac:picMkLst>
            <pc:docMk/>
            <pc:sldMk cId="0" sldId="311"/>
            <ac:picMk id="570" creationId="{00000000-0000-0000-0000-000000000000}"/>
          </ac:picMkLst>
        </pc:picChg>
      </pc:sldChg>
      <pc:sldChg chg="addSp delSp modSp mod">
        <pc:chgData name="Robbie Andrew" userId="2f4c9c48-4a50-4a7e-8bd6-1477fa5324c8" providerId="ADAL" clId="{44EF2842-8906-4480-9E13-FFA6B74DA3FA}" dt="2023-11-29T13:49:34.257" v="18" actId="1076"/>
        <pc:sldMkLst>
          <pc:docMk/>
          <pc:sldMk cId="0" sldId="317"/>
        </pc:sldMkLst>
        <pc:picChg chg="add mod">
          <ac:chgData name="Robbie Andrew" userId="2f4c9c48-4a50-4a7e-8bd6-1477fa5324c8" providerId="ADAL" clId="{44EF2842-8906-4480-9E13-FFA6B74DA3FA}" dt="2023-11-29T13:49:34.257" v="18" actId="1076"/>
          <ac:picMkLst>
            <pc:docMk/>
            <pc:sldMk cId="0" sldId="317"/>
            <ac:picMk id="2" creationId="{C0D1ED6D-43D8-6450-D8EC-6F7FA05A37F3}"/>
          </ac:picMkLst>
        </pc:picChg>
        <pc:picChg chg="del">
          <ac:chgData name="Robbie Andrew" userId="2f4c9c48-4a50-4a7e-8bd6-1477fa5324c8" providerId="ADAL" clId="{44EF2842-8906-4480-9E13-FFA6B74DA3FA}" dt="2023-11-29T13:49:32.253" v="17" actId="478"/>
          <ac:picMkLst>
            <pc:docMk/>
            <pc:sldMk cId="0" sldId="317"/>
            <ac:picMk id="622" creationId="{00000000-0000-0000-0000-000000000000}"/>
          </ac:picMkLst>
        </pc:picChg>
      </pc:sldChg>
      <pc:sldChg chg="modSp">
        <pc:chgData name="Robbie Andrew" userId="2f4c9c48-4a50-4a7e-8bd6-1477fa5324c8" providerId="ADAL" clId="{44EF2842-8906-4480-9E13-FFA6B74DA3FA}" dt="2023-11-29T13:36:15.678" v="15" actId="14826"/>
        <pc:sldMkLst>
          <pc:docMk/>
          <pc:sldMk cId="0" sldId="327"/>
        </pc:sldMkLst>
        <pc:picChg chg="mod">
          <ac:chgData name="Robbie Andrew" userId="2f4c9c48-4a50-4a7e-8bd6-1477fa5324c8" providerId="ADAL" clId="{44EF2842-8906-4480-9E13-FFA6B74DA3FA}" dt="2023-11-29T13:36:15.678" v="15" actId="14826"/>
          <ac:picMkLst>
            <pc:docMk/>
            <pc:sldMk cId="0" sldId="327"/>
            <ac:picMk id="722" creationId="{00000000-0000-0000-0000-000000000000}"/>
          </ac:picMkLst>
        </pc:picChg>
      </pc:sldChg>
      <pc:sldChg chg="modSp">
        <pc:chgData name="Robbie Andrew" userId="2f4c9c48-4a50-4a7e-8bd6-1477fa5324c8" providerId="ADAL" clId="{44EF2842-8906-4480-9E13-FFA6B74DA3FA}" dt="2023-11-29T13:35:57.555" v="14" actId="14826"/>
        <pc:sldMkLst>
          <pc:docMk/>
          <pc:sldMk cId="457487942" sldId="667"/>
        </pc:sldMkLst>
        <pc:picChg chg="mod">
          <ac:chgData name="Robbie Andrew" userId="2f4c9c48-4a50-4a7e-8bd6-1477fa5324c8" providerId="ADAL" clId="{44EF2842-8906-4480-9E13-FFA6B74DA3FA}" dt="2023-11-29T13:35:57.555" v="14" actId="14826"/>
          <ac:picMkLst>
            <pc:docMk/>
            <pc:sldMk cId="457487942" sldId="667"/>
            <ac:picMk id="686" creationId="{00000000-0000-0000-0000-000000000000}"/>
          </ac:picMkLst>
        </pc:picChg>
      </pc:sldChg>
      <pc:sldChg chg="modSp">
        <pc:chgData name="Robbie Andrew" userId="2f4c9c48-4a50-4a7e-8bd6-1477fa5324c8" providerId="ADAL" clId="{44EF2842-8906-4480-9E13-FFA6B74DA3FA}" dt="2023-11-29T13:30:34.023" v="1" actId="14826"/>
        <pc:sldMkLst>
          <pc:docMk/>
          <pc:sldMk cId="1103485468" sldId="668"/>
        </pc:sldMkLst>
        <pc:picChg chg="mod">
          <ac:chgData name="Robbie Andrew" userId="2f4c9c48-4a50-4a7e-8bd6-1477fa5324c8" providerId="ADAL" clId="{44EF2842-8906-4480-9E13-FFA6B74DA3FA}" dt="2023-11-29T13:30:34.023" v="1" actId="14826"/>
          <ac:picMkLst>
            <pc:docMk/>
            <pc:sldMk cId="1103485468" sldId="668"/>
            <ac:picMk id="840" creationId="{00000000-0000-0000-0000-000000000000}"/>
          </ac:picMkLst>
        </pc:picChg>
      </pc:sldChg>
      <pc:sldChg chg="modSp">
        <pc:chgData name="Robbie Andrew" userId="2f4c9c48-4a50-4a7e-8bd6-1477fa5324c8" providerId="ADAL" clId="{44EF2842-8906-4480-9E13-FFA6B74DA3FA}" dt="2023-11-29T13:30:43.012" v="2" actId="14826"/>
        <pc:sldMkLst>
          <pc:docMk/>
          <pc:sldMk cId="1320964701" sldId="669"/>
        </pc:sldMkLst>
        <pc:picChg chg="mod">
          <ac:chgData name="Robbie Andrew" userId="2f4c9c48-4a50-4a7e-8bd6-1477fa5324c8" providerId="ADAL" clId="{44EF2842-8906-4480-9E13-FFA6B74DA3FA}" dt="2023-11-29T13:30:43.012" v="2" actId="14826"/>
          <ac:picMkLst>
            <pc:docMk/>
            <pc:sldMk cId="1320964701" sldId="669"/>
            <ac:picMk id="840" creationId="{00000000-0000-0000-0000-000000000000}"/>
          </ac:picMkLst>
        </pc:picChg>
      </pc:sldChg>
      <pc:sldChg chg="modSp">
        <pc:chgData name="Robbie Andrew" userId="2f4c9c48-4a50-4a7e-8bd6-1477fa5324c8" providerId="ADAL" clId="{44EF2842-8906-4480-9E13-FFA6B74DA3FA}" dt="2023-11-29T13:30:52.930" v="3" actId="14826"/>
        <pc:sldMkLst>
          <pc:docMk/>
          <pc:sldMk cId="728754648" sldId="670"/>
        </pc:sldMkLst>
        <pc:picChg chg="mod">
          <ac:chgData name="Robbie Andrew" userId="2f4c9c48-4a50-4a7e-8bd6-1477fa5324c8" providerId="ADAL" clId="{44EF2842-8906-4480-9E13-FFA6B74DA3FA}" dt="2023-11-29T13:30:52.930" v="3" actId="14826"/>
          <ac:picMkLst>
            <pc:docMk/>
            <pc:sldMk cId="728754648" sldId="670"/>
            <ac:picMk id="840" creationId="{00000000-0000-0000-0000-000000000000}"/>
          </ac:picMkLst>
        </pc:picChg>
      </pc:sldChg>
      <pc:sldChg chg="modSp">
        <pc:chgData name="Robbie Andrew" userId="2f4c9c48-4a50-4a7e-8bd6-1477fa5324c8" providerId="ADAL" clId="{44EF2842-8906-4480-9E13-FFA6B74DA3FA}" dt="2023-11-29T13:31:01.214" v="4" actId="14826"/>
        <pc:sldMkLst>
          <pc:docMk/>
          <pc:sldMk cId="1278606267" sldId="671"/>
        </pc:sldMkLst>
        <pc:picChg chg="mod">
          <ac:chgData name="Robbie Andrew" userId="2f4c9c48-4a50-4a7e-8bd6-1477fa5324c8" providerId="ADAL" clId="{44EF2842-8906-4480-9E13-FFA6B74DA3FA}" dt="2023-11-29T13:31:01.214" v="4" actId="14826"/>
          <ac:picMkLst>
            <pc:docMk/>
            <pc:sldMk cId="1278606267" sldId="671"/>
            <ac:picMk id="840" creationId="{00000000-0000-0000-0000-000000000000}"/>
          </ac:picMkLst>
        </pc:picChg>
      </pc:sldChg>
      <pc:sldChg chg="modSp">
        <pc:chgData name="Robbie Andrew" userId="2f4c9c48-4a50-4a7e-8bd6-1477fa5324c8" providerId="ADAL" clId="{44EF2842-8906-4480-9E13-FFA6B74DA3FA}" dt="2023-11-29T13:31:08.882" v="5" actId="14826"/>
        <pc:sldMkLst>
          <pc:docMk/>
          <pc:sldMk cId="204367865" sldId="672"/>
        </pc:sldMkLst>
        <pc:picChg chg="mod">
          <ac:chgData name="Robbie Andrew" userId="2f4c9c48-4a50-4a7e-8bd6-1477fa5324c8" providerId="ADAL" clId="{44EF2842-8906-4480-9E13-FFA6B74DA3FA}" dt="2023-11-29T13:31:08.882" v="5" actId="14826"/>
          <ac:picMkLst>
            <pc:docMk/>
            <pc:sldMk cId="204367865" sldId="672"/>
            <ac:picMk id="840" creationId="{00000000-0000-0000-0000-000000000000}"/>
          </ac:picMkLst>
        </pc:picChg>
      </pc:sldChg>
      <pc:sldChg chg="modSp">
        <pc:chgData name="Robbie Andrew" userId="2f4c9c48-4a50-4a7e-8bd6-1477fa5324c8" providerId="ADAL" clId="{44EF2842-8906-4480-9E13-FFA6B74DA3FA}" dt="2023-11-29T13:33:39.346" v="6" actId="14826"/>
        <pc:sldMkLst>
          <pc:docMk/>
          <pc:sldMk cId="2924082634" sldId="675"/>
        </pc:sldMkLst>
        <pc:picChg chg="mod">
          <ac:chgData name="Robbie Andrew" userId="2f4c9c48-4a50-4a7e-8bd6-1477fa5324c8" providerId="ADAL" clId="{44EF2842-8906-4480-9E13-FFA6B74DA3FA}" dt="2023-11-29T13:33:39.346" v="6" actId="14826"/>
          <ac:picMkLst>
            <pc:docMk/>
            <pc:sldMk cId="2924082634" sldId="675"/>
            <ac:picMk id="677" creationId="{00000000-0000-0000-0000-000000000000}"/>
          </ac:picMkLst>
        </pc:picChg>
      </pc:sldChg>
      <pc:sldChg chg="modSp">
        <pc:chgData name="Robbie Andrew" userId="2f4c9c48-4a50-4a7e-8bd6-1477fa5324c8" providerId="ADAL" clId="{44EF2842-8906-4480-9E13-FFA6B74DA3FA}" dt="2023-11-29T13:35:41.968" v="13" actId="14826"/>
        <pc:sldMkLst>
          <pc:docMk/>
          <pc:sldMk cId="930316321" sldId="676"/>
        </pc:sldMkLst>
        <pc:picChg chg="mod">
          <ac:chgData name="Robbie Andrew" userId="2f4c9c48-4a50-4a7e-8bd6-1477fa5324c8" providerId="ADAL" clId="{44EF2842-8906-4480-9E13-FFA6B74DA3FA}" dt="2023-11-29T13:35:41.968" v="13" actId="14826"/>
          <ac:picMkLst>
            <pc:docMk/>
            <pc:sldMk cId="930316321" sldId="676"/>
            <ac:picMk id="686" creationId="{00000000-0000-0000-0000-000000000000}"/>
          </ac:picMkLst>
        </pc:picChg>
      </pc:sldChg>
    </pc:docChg>
  </pc:docChgLst>
  <pc:docChgLst>
    <pc:chgData name="Robbie Andrew" userId="2f4c9c48-4a50-4a7e-8bd6-1477fa5324c8" providerId="ADAL" clId="{E936D6E0-9AFC-4D5F-A94B-A26FCFDA0CB0}"/>
    <pc:docChg chg="custSel modSld">
      <pc:chgData name="Robbie Andrew" userId="2f4c9c48-4a50-4a7e-8bd6-1477fa5324c8" providerId="ADAL" clId="{E936D6E0-9AFC-4D5F-A94B-A26FCFDA0CB0}" dt="2023-11-29T12:15:12.477" v="32" actId="478"/>
      <pc:docMkLst>
        <pc:docMk/>
      </pc:docMkLst>
      <pc:sldChg chg="modSp mod">
        <pc:chgData name="Robbie Andrew" userId="2f4c9c48-4a50-4a7e-8bd6-1477fa5324c8" providerId="ADAL" clId="{E936D6E0-9AFC-4D5F-A94B-A26FCFDA0CB0}" dt="2023-11-29T11:10:42.498" v="19" actId="20577"/>
        <pc:sldMkLst>
          <pc:docMk/>
          <pc:sldMk cId="0" sldId="256"/>
        </pc:sldMkLst>
        <pc:spChg chg="mod">
          <ac:chgData name="Robbie Andrew" userId="2f4c9c48-4a50-4a7e-8bd6-1477fa5324c8" providerId="ADAL" clId="{E936D6E0-9AFC-4D5F-A94B-A26FCFDA0CB0}" dt="2023-11-29T11:10:42.498" v="19" actId="20577"/>
          <ac:spMkLst>
            <pc:docMk/>
            <pc:sldMk cId="0" sldId="256"/>
            <ac:spMk id="53" creationId="{00000000-0000-0000-0000-000000000000}"/>
          </ac:spMkLst>
        </pc:spChg>
      </pc:sldChg>
      <pc:sldChg chg="delSp modSp mod">
        <pc:chgData name="Robbie Andrew" userId="2f4c9c48-4a50-4a7e-8bd6-1477fa5324c8" providerId="ADAL" clId="{E936D6E0-9AFC-4D5F-A94B-A26FCFDA0CB0}" dt="2023-11-29T12:14:00.686" v="29" actId="478"/>
        <pc:sldMkLst>
          <pc:docMk/>
          <pc:sldMk cId="0" sldId="257"/>
        </pc:sldMkLst>
        <pc:spChg chg="del">
          <ac:chgData name="Robbie Andrew" userId="2f4c9c48-4a50-4a7e-8bd6-1477fa5324c8" providerId="ADAL" clId="{E936D6E0-9AFC-4D5F-A94B-A26FCFDA0CB0}" dt="2023-11-29T12:14:00.686" v="29" actId="478"/>
          <ac:spMkLst>
            <pc:docMk/>
            <pc:sldMk cId="0" sldId="257"/>
            <ac:spMk id="3" creationId="{B4BEE2D6-FFFF-61B6-7E13-81BE373757D5}"/>
          </ac:spMkLst>
        </pc:spChg>
        <pc:spChg chg="mod">
          <ac:chgData name="Robbie Andrew" userId="2f4c9c48-4a50-4a7e-8bd6-1477fa5324c8" providerId="ADAL" clId="{E936D6E0-9AFC-4D5F-A94B-A26FCFDA0CB0}" dt="2023-11-29T11:06:41.896" v="6" actId="6549"/>
          <ac:spMkLst>
            <pc:docMk/>
            <pc:sldMk cId="0" sldId="257"/>
            <ac:spMk id="66" creationId="{00000000-0000-0000-0000-000000000000}"/>
          </ac:spMkLst>
        </pc:spChg>
        <pc:spChg chg="mod">
          <ac:chgData name="Robbie Andrew" userId="2f4c9c48-4a50-4a7e-8bd6-1477fa5324c8" providerId="ADAL" clId="{E936D6E0-9AFC-4D5F-A94B-A26FCFDA0CB0}" dt="2023-11-29T12:13:55.489" v="28"/>
          <ac:spMkLst>
            <pc:docMk/>
            <pc:sldMk cId="0" sldId="257"/>
            <ac:spMk id="68" creationId="{00000000-0000-0000-0000-000000000000}"/>
          </ac:spMkLst>
        </pc:spChg>
      </pc:sldChg>
      <pc:sldChg chg="modSp">
        <pc:chgData name="Robbie Andrew" userId="2f4c9c48-4a50-4a7e-8bd6-1477fa5324c8" providerId="ADAL" clId="{E936D6E0-9AFC-4D5F-A94B-A26FCFDA0CB0}" dt="2023-11-29T12:13:55.489" v="28"/>
        <pc:sldMkLst>
          <pc:docMk/>
          <pc:sldMk cId="0" sldId="263"/>
        </pc:sldMkLst>
        <pc:spChg chg="mod">
          <ac:chgData name="Robbie Andrew" userId="2f4c9c48-4a50-4a7e-8bd6-1477fa5324c8" providerId="ADAL" clId="{E936D6E0-9AFC-4D5F-A94B-A26FCFDA0CB0}" dt="2023-11-29T12:13:55.489" v="28"/>
          <ac:spMkLst>
            <pc:docMk/>
            <pc:sldMk cId="0" sldId="263"/>
            <ac:spMk id="118" creationId="{00000000-0000-0000-0000-000000000000}"/>
          </ac:spMkLst>
        </pc:spChg>
      </pc:sldChg>
      <pc:sldChg chg="modSp mod">
        <pc:chgData name="Robbie Andrew" userId="2f4c9c48-4a50-4a7e-8bd6-1477fa5324c8" providerId="ADAL" clId="{E936D6E0-9AFC-4D5F-A94B-A26FCFDA0CB0}" dt="2023-11-29T12:13:55.489" v="28"/>
        <pc:sldMkLst>
          <pc:docMk/>
          <pc:sldMk cId="0" sldId="264"/>
        </pc:sldMkLst>
        <pc:spChg chg="mod">
          <ac:chgData name="Robbie Andrew" userId="2f4c9c48-4a50-4a7e-8bd6-1477fa5324c8" providerId="ADAL" clId="{E936D6E0-9AFC-4D5F-A94B-A26FCFDA0CB0}" dt="2023-11-29T12:13:55.489" v="28"/>
          <ac:spMkLst>
            <pc:docMk/>
            <pc:sldMk cId="0" sldId="264"/>
            <ac:spMk id="128" creationId="{00000000-0000-0000-0000-000000000000}"/>
          </ac:spMkLst>
        </pc:spChg>
      </pc:sldChg>
      <pc:sldChg chg="modSp">
        <pc:chgData name="Robbie Andrew" userId="2f4c9c48-4a50-4a7e-8bd6-1477fa5324c8" providerId="ADAL" clId="{E936D6E0-9AFC-4D5F-A94B-A26FCFDA0CB0}" dt="2023-11-29T12:13:55.489" v="28"/>
        <pc:sldMkLst>
          <pc:docMk/>
          <pc:sldMk cId="0" sldId="266"/>
        </pc:sldMkLst>
        <pc:spChg chg="mod">
          <ac:chgData name="Robbie Andrew" userId="2f4c9c48-4a50-4a7e-8bd6-1477fa5324c8" providerId="ADAL" clId="{E936D6E0-9AFC-4D5F-A94B-A26FCFDA0CB0}" dt="2023-11-29T12:13:55.489" v="28"/>
          <ac:spMkLst>
            <pc:docMk/>
            <pc:sldMk cId="0" sldId="266"/>
            <ac:spMk id="143" creationId="{00000000-0000-0000-0000-000000000000}"/>
          </ac:spMkLst>
        </pc:spChg>
      </pc:sldChg>
      <pc:sldChg chg="modSp">
        <pc:chgData name="Robbie Andrew" userId="2f4c9c48-4a50-4a7e-8bd6-1477fa5324c8" providerId="ADAL" clId="{E936D6E0-9AFC-4D5F-A94B-A26FCFDA0CB0}" dt="2023-11-29T12:13:55.489" v="28"/>
        <pc:sldMkLst>
          <pc:docMk/>
          <pc:sldMk cId="0" sldId="267"/>
        </pc:sldMkLst>
        <pc:spChg chg="mod">
          <ac:chgData name="Robbie Andrew" userId="2f4c9c48-4a50-4a7e-8bd6-1477fa5324c8" providerId="ADAL" clId="{E936D6E0-9AFC-4D5F-A94B-A26FCFDA0CB0}" dt="2023-11-29T12:13:55.489" v="28"/>
          <ac:spMkLst>
            <pc:docMk/>
            <pc:sldMk cId="0" sldId="267"/>
            <ac:spMk id="149" creationId="{00000000-0000-0000-0000-000000000000}"/>
          </ac:spMkLst>
        </pc:spChg>
      </pc:sldChg>
      <pc:sldChg chg="modSp">
        <pc:chgData name="Robbie Andrew" userId="2f4c9c48-4a50-4a7e-8bd6-1477fa5324c8" providerId="ADAL" clId="{E936D6E0-9AFC-4D5F-A94B-A26FCFDA0CB0}" dt="2023-11-29T12:13:55.489" v="28"/>
        <pc:sldMkLst>
          <pc:docMk/>
          <pc:sldMk cId="0" sldId="268"/>
        </pc:sldMkLst>
        <pc:spChg chg="mod">
          <ac:chgData name="Robbie Andrew" userId="2f4c9c48-4a50-4a7e-8bd6-1477fa5324c8" providerId="ADAL" clId="{E936D6E0-9AFC-4D5F-A94B-A26FCFDA0CB0}" dt="2023-11-29T12:13:55.489" v="28"/>
          <ac:spMkLst>
            <pc:docMk/>
            <pc:sldMk cId="0" sldId="268"/>
            <ac:spMk id="164" creationId="{00000000-0000-0000-0000-000000000000}"/>
          </ac:spMkLst>
        </pc:spChg>
      </pc:sldChg>
      <pc:sldChg chg="modSp">
        <pc:chgData name="Robbie Andrew" userId="2f4c9c48-4a50-4a7e-8bd6-1477fa5324c8" providerId="ADAL" clId="{E936D6E0-9AFC-4D5F-A94B-A26FCFDA0CB0}" dt="2023-11-29T12:13:55.489" v="28"/>
        <pc:sldMkLst>
          <pc:docMk/>
          <pc:sldMk cId="0" sldId="271"/>
        </pc:sldMkLst>
        <pc:spChg chg="mod">
          <ac:chgData name="Robbie Andrew" userId="2f4c9c48-4a50-4a7e-8bd6-1477fa5324c8" providerId="ADAL" clId="{E936D6E0-9AFC-4D5F-A94B-A26FCFDA0CB0}" dt="2023-11-29T12:13:55.489" v="28"/>
          <ac:spMkLst>
            <pc:docMk/>
            <pc:sldMk cId="0" sldId="271"/>
            <ac:spMk id="191" creationId="{00000000-0000-0000-0000-000000000000}"/>
          </ac:spMkLst>
        </pc:spChg>
      </pc:sldChg>
      <pc:sldChg chg="modSp">
        <pc:chgData name="Robbie Andrew" userId="2f4c9c48-4a50-4a7e-8bd6-1477fa5324c8" providerId="ADAL" clId="{E936D6E0-9AFC-4D5F-A94B-A26FCFDA0CB0}" dt="2023-11-29T12:13:55.489" v="28"/>
        <pc:sldMkLst>
          <pc:docMk/>
          <pc:sldMk cId="0" sldId="273"/>
        </pc:sldMkLst>
        <pc:spChg chg="mod">
          <ac:chgData name="Robbie Andrew" userId="2f4c9c48-4a50-4a7e-8bd6-1477fa5324c8" providerId="ADAL" clId="{E936D6E0-9AFC-4D5F-A94B-A26FCFDA0CB0}" dt="2023-11-29T12:13:55.489" v="28"/>
          <ac:spMkLst>
            <pc:docMk/>
            <pc:sldMk cId="0" sldId="273"/>
            <ac:spMk id="207" creationId="{00000000-0000-0000-0000-000000000000}"/>
          </ac:spMkLst>
        </pc:spChg>
      </pc:sldChg>
      <pc:sldChg chg="modSp">
        <pc:chgData name="Robbie Andrew" userId="2f4c9c48-4a50-4a7e-8bd6-1477fa5324c8" providerId="ADAL" clId="{E936D6E0-9AFC-4D5F-A94B-A26FCFDA0CB0}" dt="2023-11-29T12:13:55.489" v="28"/>
        <pc:sldMkLst>
          <pc:docMk/>
          <pc:sldMk cId="0" sldId="276"/>
        </pc:sldMkLst>
        <pc:spChg chg="mod">
          <ac:chgData name="Robbie Andrew" userId="2f4c9c48-4a50-4a7e-8bd6-1477fa5324c8" providerId="ADAL" clId="{E936D6E0-9AFC-4D5F-A94B-A26FCFDA0CB0}" dt="2023-11-29T12:13:55.489" v="28"/>
          <ac:spMkLst>
            <pc:docMk/>
            <pc:sldMk cId="0" sldId="276"/>
            <ac:spMk id="234" creationId="{00000000-0000-0000-0000-000000000000}"/>
          </ac:spMkLst>
        </pc:spChg>
      </pc:sldChg>
      <pc:sldChg chg="modSp">
        <pc:chgData name="Robbie Andrew" userId="2f4c9c48-4a50-4a7e-8bd6-1477fa5324c8" providerId="ADAL" clId="{E936D6E0-9AFC-4D5F-A94B-A26FCFDA0CB0}" dt="2023-11-29T12:13:55.489" v="28"/>
        <pc:sldMkLst>
          <pc:docMk/>
          <pc:sldMk cId="0" sldId="283"/>
        </pc:sldMkLst>
        <pc:spChg chg="mod">
          <ac:chgData name="Robbie Andrew" userId="2f4c9c48-4a50-4a7e-8bd6-1477fa5324c8" providerId="ADAL" clId="{E936D6E0-9AFC-4D5F-A94B-A26FCFDA0CB0}" dt="2023-11-29T12:13:55.489" v="28"/>
          <ac:spMkLst>
            <pc:docMk/>
            <pc:sldMk cId="0" sldId="283"/>
            <ac:spMk id="295" creationId="{00000000-0000-0000-0000-000000000000}"/>
          </ac:spMkLst>
        </pc:spChg>
      </pc:sldChg>
      <pc:sldChg chg="modSp">
        <pc:chgData name="Robbie Andrew" userId="2f4c9c48-4a50-4a7e-8bd6-1477fa5324c8" providerId="ADAL" clId="{E936D6E0-9AFC-4D5F-A94B-A26FCFDA0CB0}" dt="2023-11-29T12:13:55.489" v="28"/>
        <pc:sldMkLst>
          <pc:docMk/>
          <pc:sldMk cId="0" sldId="284"/>
        </pc:sldMkLst>
        <pc:spChg chg="mod">
          <ac:chgData name="Robbie Andrew" userId="2f4c9c48-4a50-4a7e-8bd6-1477fa5324c8" providerId="ADAL" clId="{E936D6E0-9AFC-4D5F-A94B-A26FCFDA0CB0}" dt="2023-11-29T12:13:55.489" v="28"/>
          <ac:spMkLst>
            <pc:docMk/>
            <pc:sldMk cId="0" sldId="284"/>
            <ac:spMk id="304" creationId="{00000000-0000-0000-0000-000000000000}"/>
          </ac:spMkLst>
        </pc:spChg>
      </pc:sldChg>
      <pc:sldChg chg="modSp">
        <pc:chgData name="Robbie Andrew" userId="2f4c9c48-4a50-4a7e-8bd6-1477fa5324c8" providerId="ADAL" clId="{E936D6E0-9AFC-4D5F-A94B-A26FCFDA0CB0}" dt="2023-11-29T12:13:55.489" v="28"/>
        <pc:sldMkLst>
          <pc:docMk/>
          <pc:sldMk cId="0" sldId="285"/>
        </pc:sldMkLst>
        <pc:spChg chg="mod">
          <ac:chgData name="Robbie Andrew" userId="2f4c9c48-4a50-4a7e-8bd6-1477fa5324c8" providerId="ADAL" clId="{E936D6E0-9AFC-4D5F-A94B-A26FCFDA0CB0}" dt="2023-11-29T12:13:55.489" v="28"/>
          <ac:spMkLst>
            <pc:docMk/>
            <pc:sldMk cId="0" sldId="285"/>
            <ac:spMk id="313" creationId="{00000000-0000-0000-0000-000000000000}"/>
          </ac:spMkLst>
        </pc:spChg>
      </pc:sldChg>
      <pc:sldChg chg="modSp">
        <pc:chgData name="Robbie Andrew" userId="2f4c9c48-4a50-4a7e-8bd6-1477fa5324c8" providerId="ADAL" clId="{E936D6E0-9AFC-4D5F-A94B-A26FCFDA0CB0}" dt="2023-11-29T12:13:55.489" v="28"/>
        <pc:sldMkLst>
          <pc:docMk/>
          <pc:sldMk cId="0" sldId="286"/>
        </pc:sldMkLst>
        <pc:spChg chg="mod">
          <ac:chgData name="Robbie Andrew" userId="2f4c9c48-4a50-4a7e-8bd6-1477fa5324c8" providerId="ADAL" clId="{E936D6E0-9AFC-4D5F-A94B-A26FCFDA0CB0}" dt="2023-11-29T12:13:55.489" v="28"/>
          <ac:spMkLst>
            <pc:docMk/>
            <pc:sldMk cId="0" sldId="286"/>
            <ac:spMk id="322" creationId="{00000000-0000-0000-0000-000000000000}"/>
          </ac:spMkLst>
        </pc:spChg>
      </pc:sldChg>
      <pc:sldChg chg="modSp">
        <pc:chgData name="Robbie Andrew" userId="2f4c9c48-4a50-4a7e-8bd6-1477fa5324c8" providerId="ADAL" clId="{E936D6E0-9AFC-4D5F-A94B-A26FCFDA0CB0}" dt="2023-11-29T12:13:55.489" v="28"/>
        <pc:sldMkLst>
          <pc:docMk/>
          <pc:sldMk cId="0" sldId="287"/>
        </pc:sldMkLst>
        <pc:spChg chg="mod">
          <ac:chgData name="Robbie Andrew" userId="2f4c9c48-4a50-4a7e-8bd6-1477fa5324c8" providerId="ADAL" clId="{E936D6E0-9AFC-4D5F-A94B-A26FCFDA0CB0}" dt="2023-11-29T12:13:55.489" v="28"/>
          <ac:spMkLst>
            <pc:docMk/>
            <pc:sldMk cId="0" sldId="287"/>
            <ac:spMk id="331" creationId="{00000000-0000-0000-0000-000000000000}"/>
          </ac:spMkLst>
        </pc:spChg>
      </pc:sldChg>
      <pc:sldChg chg="modSp">
        <pc:chgData name="Robbie Andrew" userId="2f4c9c48-4a50-4a7e-8bd6-1477fa5324c8" providerId="ADAL" clId="{E936D6E0-9AFC-4D5F-A94B-A26FCFDA0CB0}" dt="2023-11-29T12:13:55.489" v="28"/>
        <pc:sldMkLst>
          <pc:docMk/>
          <pc:sldMk cId="0" sldId="288"/>
        </pc:sldMkLst>
        <pc:spChg chg="mod">
          <ac:chgData name="Robbie Andrew" userId="2f4c9c48-4a50-4a7e-8bd6-1477fa5324c8" providerId="ADAL" clId="{E936D6E0-9AFC-4D5F-A94B-A26FCFDA0CB0}" dt="2023-11-29T12:13:55.489" v="28"/>
          <ac:spMkLst>
            <pc:docMk/>
            <pc:sldMk cId="0" sldId="288"/>
            <ac:spMk id="340" creationId="{00000000-0000-0000-0000-000000000000}"/>
          </ac:spMkLst>
        </pc:spChg>
      </pc:sldChg>
      <pc:sldChg chg="modSp">
        <pc:chgData name="Robbie Andrew" userId="2f4c9c48-4a50-4a7e-8bd6-1477fa5324c8" providerId="ADAL" clId="{E936D6E0-9AFC-4D5F-A94B-A26FCFDA0CB0}" dt="2023-11-29T12:13:55.489" v="28"/>
        <pc:sldMkLst>
          <pc:docMk/>
          <pc:sldMk cId="0" sldId="298"/>
        </pc:sldMkLst>
        <pc:spChg chg="mod">
          <ac:chgData name="Robbie Andrew" userId="2f4c9c48-4a50-4a7e-8bd6-1477fa5324c8" providerId="ADAL" clId="{E936D6E0-9AFC-4D5F-A94B-A26FCFDA0CB0}" dt="2023-11-29T12:13:55.489" v="28"/>
          <ac:spMkLst>
            <pc:docMk/>
            <pc:sldMk cId="0" sldId="298"/>
            <ac:spMk id="432" creationId="{00000000-0000-0000-0000-000000000000}"/>
          </ac:spMkLst>
        </pc:spChg>
      </pc:sldChg>
      <pc:sldChg chg="modSp">
        <pc:chgData name="Robbie Andrew" userId="2f4c9c48-4a50-4a7e-8bd6-1477fa5324c8" providerId="ADAL" clId="{E936D6E0-9AFC-4D5F-A94B-A26FCFDA0CB0}" dt="2023-11-29T12:13:55.489" v="28"/>
        <pc:sldMkLst>
          <pc:docMk/>
          <pc:sldMk cId="0" sldId="300"/>
        </pc:sldMkLst>
        <pc:spChg chg="mod">
          <ac:chgData name="Robbie Andrew" userId="2f4c9c48-4a50-4a7e-8bd6-1477fa5324c8" providerId="ADAL" clId="{E936D6E0-9AFC-4D5F-A94B-A26FCFDA0CB0}" dt="2023-11-29T12:13:55.489" v="28"/>
          <ac:spMkLst>
            <pc:docMk/>
            <pc:sldMk cId="0" sldId="300"/>
            <ac:spMk id="450" creationId="{00000000-0000-0000-0000-000000000000}"/>
          </ac:spMkLst>
        </pc:spChg>
      </pc:sldChg>
      <pc:sldChg chg="modSp">
        <pc:chgData name="Robbie Andrew" userId="2f4c9c48-4a50-4a7e-8bd6-1477fa5324c8" providerId="ADAL" clId="{E936D6E0-9AFC-4D5F-A94B-A26FCFDA0CB0}" dt="2023-11-29T12:13:55.489" v="28"/>
        <pc:sldMkLst>
          <pc:docMk/>
          <pc:sldMk cId="0" sldId="301"/>
        </pc:sldMkLst>
        <pc:spChg chg="mod">
          <ac:chgData name="Robbie Andrew" userId="2f4c9c48-4a50-4a7e-8bd6-1477fa5324c8" providerId="ADAL" clId="{E936D6E0-9AFC-4D5F-A94B-A26FCFDA0CB0}" dt="2023-11-29T12:13:55.489" v="28"/>
          <ac:spMkLst>
            <pc:docMk/>
            <pc:sldMk cId="0" sldId="301"/>
            <ac:spMk id="470" creationId="{00000000-0000-0000-0000-000000000000}"/>
          </ac:spMkLst>
        </pc:spChg>
      </pc:sldChg>
      <pc:sldChg chg="modSp">
        <pc:chgData name="Robbie Andrew" userId="2f4c9c48-4a50-4a7e-8bd6-1477fa5324c8" providerId="ADAL" clId="{E936D6E0-9AFC-4D5F-A94B-A26FCFDA0CB0}" dt="2023-11-29T12:13:55.489" v="28"/>
        <pc:sldMkLst>
          <pc:docMk/>
          <pc:sldMk cId="0" sldId="302"/>
        </pc:sldMkLst>
        <pc:spChg chg="mod">
          <ac:chgData name="Robbie Andrew" userId="2f4c9c48-4a50-4a7e-8bd6-1477fa5324c8" providerId="ADAL" clId="{E936D6E0-9AFC-4D5F-A94B-A26FCFDA0CB0}" dt="2023-11-29T12:13:55.489" v="28"/>
          <ac:spMkLst>
            <pc:docMk/>
            <pc:sldMk cId="0" sldId="302"/>
            <ac:spMk id="480" creationId="{00000000-0000-0000-0000-000000000000}"/>
          </ac:spMkLst>
        </pc:spChg>
      </pc:sldChg>
      <pc:sldChg chg="modSp">
        <pc:chgData name="Robbie Andrew" userId="2f4c9c48-4a50-4a7e-8bd6-1477fa5324c8" providerId="ADAL" clId="{E936D6E0-9AFC-4D5F-A94B-A26FCFDA0CB0}" dt="2023-11-29T12:13:55.489" v="28"/>
        <pc:sldMkLst>
          <pc:docMk/>
          <pc:sldMk cId="0" sldId="303"/>
        </pc:sldMkLst>
        <pc:spChg chg="mod">
          <ac:chgData name="Robbie Andrew" userId="2f4c9c48-4a50-4a7e-8bd6-1477fa5324c8" providerId="ADAL" clId="{E936D6E0-9AFC-4D5F-A94B-A26FCFDA0CB0}" dt="2023-11-29T12:13:55.489" v="28"/>
          <ac:spMkLst>
            <pc:docMk/>
            <pc:sldMk cId="0" sldId="303"/>
            <ac:spMk id="488" creationId="{00000000-0000-0000-0000-000000000000}"/>
          </ac:spMkLst>
        </pc:spChg>
      </pc:sldChg>
      <pc:sldChg chg="modSp">
        <pc:chgData name="Robbie Andrew" userId="2f4c9c48-4a50-4a7e-8bd6-1477fa5324c8" providerId="ADAL" clId="{E936D6E0-9AFC-4D5F-A94B-A26FCFDA0CB0}" dt="2023-11-29T12:13:55.489" v="28"/>
        <pc:sldMkLst>
          <pc:docMk/>
          <pc:sldMk cId="0" sldId="306"/>
        </pc:sldMkLst>
        <pc:spChg chg="mod">
          <ac:chgData name="Robbie Andrew" userId="2f4c9c48-4a50-4a7e-8bd6-1477fa5324c8" providerId="ADAL" clId="{E936D6E0-9AFC-4D5F-A94B-A26FCFDA0CB0}" dt="2023-11-29T12:13:55.489" v="28"/>
          <ac:spMkLst>
            <pc:docMk/>
            <pc:sldMk cId="0" sldId="306"/>
            <ac:spMk id="522" creationId="{00000000-0000-0000-0000-000000000000}"/>
          </ac:spMkLst>
        </pc:spChg>
      </pc:sldChg>
      <pc:sldChg chg="delSp modSp mod">
        <pc:chgData name="Robbie Andrew" userId="2f4c9c48-4a50-4a7e-8bd6-1477fa5324c8" providerId="ADAL" clId="{E936D6E0-9AFC-4D5F-A94B-A26FCFDA0CB0}" dt="2023-11-29T12:13:55.489" v="28"/>
        <pc:sldMkLst>
          <pc:docMk/>
          <pc:sldMk cId="0" sldId="307"/>
        </pc:sldMkLst>
        <pc:spChg chg="del">
          <ac:chgData name="Robbie Andrew" userId="2f4c9c48-4a50-4a7e-8bd6-1477fa5324c8" providerId="ADAL" clId="{E936D6E0-9AFC-4D5F-A94B-A26FCFDA0CB0}" dt="2023-11-29T11:37:54.726" v="21" actId="478"/>
          <ac:spMkLst>
            <pc:docMk/>
            <pc:sldMk cId="0" sldId="307"/>
            <ac:spMk id="2" creationId="{3A62E9E9-FAFE-0B91-E104-AFF02724DB5D}"/>
          </ac:spMkLst>
        </pc:spChg>
        <pc:spChg chg="mod">
          <ac:chgData name="Robbie Andrew" userId="2f4c9c48-4a50-4a7e-8bd6-1477fa5324c8" providerId="ADAL" clId="{E936D6E0-9AFC-4D5F-A94B-A26FCFDA0CB0}" dt="2023-11-29T12:13:55.489" v="28"/>
          <ac:spMkLst>
            <pc:docMk/>
            <pc:sldMk cId="0" sldId="307"/>
            <ac:spMk id="530" creationId="{00000000-0000-0000-0000-000000000000}"/>
          </ac:spMkLst>
        </pc:spChg>
        <pc:picChg chg="mod">
          <ac:chgData name="Robbie Andrew" userId="2f4c9c48-4a50-4a7e-8bd6-1477fa5324c8" providerId="ADAL" clId="{E936D6E0-9AFC-4D5F-A94B-A26FCFDA0CB0}" dt="2023-11-29T11:37:52.273" v="20" actId="14826"/>
          <ac:picMkLst>
            <pc:docMk/>
            <pc:sldMk cId="0" sldId="307"/>
            <ac:picMk id="531" creationId="{00000000-0000-0000-0000-000000000000}"/>
          </ac:picMkLst>
        </pc:picChg>
      </pc:sldChg>
      <pc:sldChg chg="modSp">
        <pc:chgData name="Robbie Andrew" userId="2f4c9c48-4a50-4a7e-8bd6-1477fa5324c8" providerId="ADAL" clId="{E936D6E0-9AFC-4D5F-A94B-A26FCFDA0CB0}" dt="2023-11-29T12:13:55.489" v="28"/>
        <pc:sldMkLst>
          <pc:docMk/>
          <pc:sldMk cId="0" sldId="308"/>
        </pc:sldMkLst>
        <pc:spChg chg="mod">
          <ac:chgData name="Robbie Andrew" userId="2f4c9c48-4a50-4a7e-8bd6-1477fa5324c8" providerId="ADAL" clId="{E936D6E0-9AFC-4D5F-A94B-A26FCFDA0CB0}" dt="2023-11-29T12:13:55.489" v="28"/>
          <ac:spMkLst>
            <pc:docMk/>
            <pc:sldMk cId="0" sldId="308"/>
            <ac:spMk id="540" creationId="{00000000-0000-0000-0000-000000000000}"/>
          </ac:spMkLst>
        </pc:spChg>
      </pc:sldChg>
      <pc:sldChg chg="modSp">
        <pc:chgData name="Robbie Andrew" userId="2f4c9c48-4a50-4a7e-8bd6-1477fa5324c8" providerId="ADAL" clId="{E936D6E0-9AFC-4D5F-A94B-A26FCFDA0CB0}" dt="2023-11-29T12:13:55.489" v="28"/>
        <pc:sldMkLst>
          <pc:docMk/>
          <pc:sldMk cId="0" sldId="309"/>
        </pc:sldMkLst>
        <pc:spChg chg="mod">
          <ac:chgData name="Robbie Andrew" userId="2f4c9c48-4a50-4a7e-8bd6-1477fa5324c8" providerId="ADAL" clId="{E936D6E0-9AFC-4D5F-A94B-A26FCFDA0CB0}" dt="2023-11-29T12:13:55.489" v="28"/>
          <ac:spMkLst>
            <pc:docMk/>
            <pc:sldMk cId="0" sldId="309"/>
            <ac:spMk id="551" creationId="{00000000-0000-0000-0000-000000000000}"/>
          </ac:spMkLst>
        </pc:spChg>
      </pc:sldChg>
      <pc:sldChg chg="modSp">
        <pc:chgData name="Robbie Andrew" userId="2f4c9c48-4a50-4a7e-8bd6-1477fa5324c8" providerId="ADAL" clId="{E936D6E0-9AFC-4D5F-A94B-A26FCFDA0CB0}" dt="2023-11-29T12:13:55.489" v="28"/>
        <pc:sldMkLst>
          <pc:docMk/>
          <pc:sldMk cId="0" sldId="310"/>
        </pc:sldMkLst>
        <pc:spChg chg="mod">
          <ac:chgData name="Robbie Andrew" userId="2f4c9c48-4a50-4a7e-8bd6-1477fa5324c8" providerId="ADAL" clId="{E936D6E0-9AFC-4D5F-A94B-A26FCFDA0CB0}" dt="2023-11-29T12:13:55.489" v="28"/>
          <ac:spMkLst>
            <pc:docMk/>
            <pc:sldMk cId="0" sldId="310"/>
            <ac:spMk id="562" creationId="{00000000-0000-0000-0000-000000000000}"/>
          </ac:spMkLst>
        </pc:spChg>
      </pc:sldChg>
      <pc:sldChg chg="modSp">
        <pc:chgData name="Robbie Andrew" userId="2f4c9c48-4a50-4a7e-8bd6-1477fa5324c8" providerId="ADAL" clId="{E936D6E0-9AFC-4D5F-A94B-A26FCFDA0CB0}" dt="2023-11-29T12:13:55.489" v="28"/>
        <pc:sldMkLst>
          <pc:docMk/>
          <pc:sldMk cId="0" sldId="311"/>
        </pc:sldMkLst>
        <pc:spChg chg="mod">
          <ac:chgData name="Robbie Andrew" userId="2f4c9c48-4a50-4a7e-8bd6-1477fa5324c8" providerId="ADAL" clId="{E936D6E0-9AFC-4D5F-A94B-A26FCFDA0CB0}" dt="2023-11-29T12:13:55.489" v="28"/>
          <ac:spMkLst>
            <pc:docMk/>
            <pc:sldMk cId="0" sldId="311"/>
            <ac:spMk id="572" creationId="{00000000-0000-0000-0000-000000000000}"/>
          </ac:spMkLst>
        </pc:spChg>
      </pc:sldChg>
      <pc:sldChg chg="modSp">
        <pc:chgData name="Robbie Andrew" userId="2f4c9c48-4a50-4a7e-8bd6-1477fa5324c8" providerId="ADAL" clId="{E936D6E0-9AFC-4D5F-A94B-A26FCFDA0CB0}" dt="2023-11-29T12:13:55.489" v="28"/>
        <pc:sldMkLst>
          <pc:docMk/>
          <pc:sldMk cId="0" sldId="312"/>
        </pc:sldMkLst>
        <pc:spChg chg="mod">
          <ac:chgData name="Robbie Andrew" userId="2f4c9c48-4a50-4a7e-8bd6-1477fa5324c8" providerId="ADAL" clId="{E936D6E0-9AFC-4D5F-A94B-A26FCFDA0CB0}" dt="2023-11-29T12:13:55.489" v="28"/>
          <ac:spMkLst>
            <pc:docMk/>
            <pc:sldMk cId="0" sldId="312"/>
            <ac:spMk id="582" creationId="{00000000-0000-0000-0000-000000000000}"/>
          </ac:spMkLst>
        </pc:spChg>
      </pc:sldChg>
      <pc:sldChg chg="modSp">
        <pc:chgData name="Robbie Andrew" userId="2f4c9c48-4a50-4a7e-8bd6-1477fa5324c8" providerId="ADAL" clId="{E936D6E0-9AFC-4D5F-A94B-A26FCFDA0CB0}" dt="2023-11-29T12:13:55.489" v="28"/>
        <pc:sldMkLst>
          <pc:docMk/>
          <pc:sldMk cId="0" sldId="313"/>
        </pc:sldMkLst>
        <pc:spChg chg="mod">
          <ac:chgData name="Robbie Andrew" userId="2f4c9c48-4a50-4a7e-8bd6-1477fa5324c8" providerId="ADAL" clId="{E936D6E0-9AFC-4D5F-A94B-A26FCFDA0CB0}" dt="2023-11-29T12:13:55.489" v="28"/>
          <ac:spMkLst>
            <pc:docMk/>
            <pc:sldMk cId="0" sldId="313"/>
            <ac:spMk id="591" creationId="{00000000-0000-0000-0000-000000000000}"/>
          </ac:spMkLst>
        </pc:spChg>
      </pc:sldChg>
      <pc:sldChg chg="delSp modSp mod">
        <pc:chgData name="Robbie Andrew" userId="2f4c9c48-4a50-4a7e-8bd6-1477fa5324c8" providerId="ADAL" clId="{E936D6E0-9AFC-4D5F-A94B-A26FCFDA0CB0}" dt="2023-11-29T12:15:12.477" v="32" actId="478"/>
        <pc:sldMkLst>
          <pc:docMk/>
          <pc:sldMk cId="0" sldId="317"/>
        </pc:sldMkLst>
        <pc:spChg chg="del">
          <ac:chgData name="Robbie Andrew" userId="2f4c9c48-4a50-4a7e-8bd6-1477fa5324c8" providerId="ADAL" clId="{E936D6E0-9AFC-4D5F-A94B-A26FCFDA0CB0}" dt="2023-11-29T12:15:12.477" v="32" actId="478"/>
          <ac:spMkLst>
            <pc:docMk/>
            <pc:sldMk cId="0" sldId="317"/>
            <ac:spMk id="2" creationId="{C1F8A94F-93BD-1D6D-4796-15DF4B099212}"/>
          </ac:spMkLst>
        </pc:spChg>
        <pc:spChg chg="mod">
          <ac:chgData name="Robbie Andrew" userId="2f4c9c48-4a50-4a7e-8bd6-1477fa5324c8" providerId="ADAL" clId="{E936D6E0-9AFC-4D5F-A94B-A26FCFDA0CB0}" dt="2023-11-29T12:15:10.475" v="31" actId="13926"/>
          <ac:spMkLst>
            <pc:docMk/>
            <pc:sldMk cId="0" sldId="317"/>
            <ac:spMk id="627" creationId="{00000000-0000-0000-0000-000000000000}"/>
          </ac:spMkLst>
        </pc:spChg>
        <pc:picChg chg="mod">
          <ac:chgData name="Robbie Andrew" userId="2f4c9c48-4a50-4a7e-8bd6-1477fa5324c8" providerId="ADAL" clId="{E936D6E0-9AFC-4D5F-A94B-A26FCFDA0CB0}" dt="2023-11-29T12:13:33.148" v="23"/>
          <ac:picMkLst>
            <pc:docMk/>
            <pc:sldMk cId="0" sldId="317"/>
            <ac:picMk id="622" creationId="{00000000-0000-0000-0000-000000000000}"/>
          </ac:picMkLst>
        </pc:picChg>
        <pc:picChg chg="mod">
          <ac:chgData name="Robbie Andrew" userId="2f4c9c48-4a50-4a7e-8bd6-1477fa5324c8" providerId="ADAL" clId="{E936D6E0-9AFC-4D5F-A94B-A26FCFDA0CB0}" dt="2023-11-29T12:13:33.148" v="25"/>
          <ac:picMkLst>
            <pc:docMk/>
            <pc:sldMk cId="0" sldId="317"/>
            <ac:picMk id="625" creationId="{00000000-0000-0000-0000-000000000000}"/>
          </ac:picMkLst>
        </pc:picChg>
        <pc:picChg chg="mod">
          <ac:chgData name="Robbie Andrew" userId="2f4c9c48-4a50-4a7e-8bd6-1477fa5324c8" providerId="ADAL" clId="{E936D6E0-9AFC-4D5F-A94B-A26FCFDA0CB0}" dt="2023-11-29T12:13:33.148" v="27"/>
          <ac:picMkLst>
            <pc:docMk/>
            <pc:sldMk cId="0" sldId="317"/>
            <ac:picMk id="632" creationId="{00000000-0000-0000-0000-000000000000}"/>
          </ac:picMkLst>
        </pc:picChg>
      </pc:sldChg>
      <pc:sldChg chg="modSp">
        <pc:chgData name="Robbie Andrew" userId="2f4c9c48-4a50-4a7e-8bd6-1477fa5324c8" providerId="ADAL" clId="{E936D6E0-9AFC-4D5F-A94B-A26FCFDA0CB0}" dt="2023-11-29T12:13:55.489" v="28"/>
        <pc:sldMkLst>
          <pc:docMk/>
          <pc:sldMk cId="2358944415" sldId="322"/>
        </pc:sldMkLst>
        <pc:spChg chg="mod">
          <ac:chgData name="Robbie Andrew" userId="2f4c9c48-4a50-4a7e-8bd6-1477fa5324c8" providerId="ADAL" clId="{E936D6E0-9AFC-4D5F-A94B-A26FCFDA0CB0}" dt="2023-11-29T12:13:55.489" v="28"/>
          <ac:spMkLst>
            <pc:docMk/>
            <pc:sldMk cId="2358944415" sldId="322"/>
            <ac:spMk id="676" creationId="{00000000-0000-0000-0000-000000000000}"/>
          </ac:spMkLst>
        </pc:spChg>
      </pc:sldChg>
      <pc:sldChg chg="modSp">
        <pc:chgData name="Robbie Andrew" userId="2f4c9c48-4a50-4a7e-8bd6-1477fa5324c8" providerId="ADAL" clId="{E936D6E0-9AFC-4D5F-A94B-A26FCFDA0CB0}" dt="2023-11-29T12:13:55.489" v="28"/>
        <pc:sldMkLst>
          <pc:docMk/>
          <pc:sldMk cId="0" sldId="323"/>
        </pc:sldMkLst>
        <pc:spChg chg="mod">
          <ac:chgData name="Robbie Andrew" userId="2f4c9c48-4a50-4a7e-8bd6-1477fa5324c8" providerId="ADAL" clId="{E936D6E0-9AFC-4D5F-A94B-A26FCFDA0CB0}" dt="2023-11-29T12:13:55.489" v="28"/>
          <ac:spMkLst>
            <pc:docMk/>
            <pc:sldMk cId="0" sldId="323"/>
            <ac:spMk id="685" creationId="{00000000-0000-0000-0000-000000000000}"/>
          </ac:spMkLst>
        </pc:spChg>
      </pc:sldChg>
      <pc:sldChg chg="modSp">
        <pc:chgData name="Robbie Andrew" userId="2f4c9c48-4a50-4a7e-8bd6-1477fa5324c8" providerId="ADAL" clId="{E936D6E0-9AFC-4D5F-A94B-A26FCFDA0CB0}" dt="2023-11-29T12:13:55.489" v="28"/>
        <pc:sldMkLst>
          <pc:docMk/>
          <pc:sldMk cId="0" sldId="324"/>
        </pc:sldMkLst>
        <pc:spChg chg="mod">
          <ac:chgData name="Robbie Andrew" userId="2f4c9c48-4a50-4a7e-8bd6-1477fa5324c8" providerId="ADAL" clId="{E936D6E0-9AFC-4D5F-A94B-A26FCFDA0CB0}" dt="2023-11-29T12:13:55.489" v="28"/>
          <ac:spMkLst>
            <pc:docMk/>
            <pc:sldMk cId="0" sldId="324"/>
            <ac:spMk id="695" creationId="{00000000-0000-0000-0000-000000000000}"/>
          </ac:spMkLst>
        </pc:spChg>
      </pc:sldChg>
      <pc:sldChg chg="modSp">
        <pc:chgData name="Robbie Andrew" userId="2f4c9c48-4a50-4a7e-8bd6-1477fa5324c8" providerId="ADAL" clId="{E936D6E0-9AFC-4D5F-A94B-A26FCFDA0CB0}" dt="2023-11-29T12:13:55.489" v="28"/>
        <pc:sldMkLst>
          <pc:docMk/>
          <pc:sldMk cId="0" sldId="325"/>
        </pc:sldMkLst>
        <pc:spChg chg="mod">
          <ac:chgData name="Robbie Andrew" userId="2f4c9c48-4a50-4a7e-8bd6-1477fa5324c8" providerId="ADAL" clId="{E936D6E0-9AFC-4D5F-A94B-A26FCFDA0CB0}" dt="2023-11-29T12:13:55.489" v="28"/>
          <ac:spMkLst>
            <pc:docMk/>
            <pc:sldMk cId="0" sldId="325"/>
            <ac:spMk id="703" creationId="{00000000-0000-0000-0000-000000000000}"/>
          </ac:spMkLst>
        </pc:spChg>
      </pc:sldChg>
      <pc:sldChg chg="modSp">
        <pc:chgData name="Robbie Andrew" userId="2f4c9c48-4a50-4a7e-8bd6-1477fa5324c8" providerId="ADAL" clId="{E936D6E0-9AFC-4D5F-A94B-A26FCFDA0CB0}" dt="2023-11-29T12:13:55.489" v="28"/>
        <pc:sldMkLst>
          <pc:docMk/>
          <pc:sldMk cId="0" sldId="326"/>
        </pc:sldMkLst>
        <pc:spChg chg="mod">
          <ac:chgData name="Robbie Andrew" userId="2f4c9c48-4a50-4a7e-8bd6-1477fa5324c8" providerId="ADAL" clId="{E936D6E0-9AFC-4D5F-A94B-A26FCFDA0CB0}" dt="2023-11-29T12:13:55.489" v="28"/>
          <ac:spMkLst>
            <pc:docMk/>
            <pc:sldMk cId="0" sldId="326"/>
            <ac:spMk id="712" creationId="{00000000-0000-0000-0000-000000000000}"/>
          </ac:spMkLst>
        </pc:spChg>
      </pc:sldChg>
      <pc:sldChg chg="modSp">
        <pc:chgData name="Robbie Andrew" userId="2f4c9c48-4a50-4a7e-8bd6-1477fa5324c8" providerId="ADAL" clId="{E936D6E0-9AFC-4D5F-A94B-A26FCFDA0CB0}" dt="2023-11-29T12:13:55.489" v="28"/>
        <pc:sldMkLst>
          <pc:docMk/>
          <pc:sldMk cId="0" sldId="327"/>
        </pc:sldMkLst>
        <pc:spChg chg="mod">
          <ac:chgData name="Robbie Andrew" userId="2f4c9c48-4a50-4a7e-8bd6-1477fa5324c8" providerId="ADAL" clId="{E936D6E0-9AFC-4D5F-A94B-A26FCFDA0CB0}" dt="2023-11-29T12:13:55.489" v="28"/>
          <ac:spMkLst>
            <pc:docMk/>
            <pc:sldMk cId="0" sldId="327"/>
            <ac:spMk id="721" creationId="{00000000-0000-0000-0000-000000000000}"/>
          </ac:spMkLst>
        </pc:spChg>
      </pc:sldChg>
      <pc:sldChg chg="modSp">
        <pc:chgData name="Robbie Andrew" userId="2f4c9c48-4a50-4a7e-8bd6-1477fa5324c8" providerId="ADAL" clId="{E936D6E0-9AFC-4D5F-A94B-A26FCFDA0CB0}" dt="2023-11-29T12:13:55.489" v="28"/>
        <pc:sldMkLst>
          <pc:docMk/>
          <pc:sldMk cId="0" sldId="328"/>
        </pc:sldMkLst>
        <pc:spChg chg="mod">
          <ac:chgData name="Robbie Andrew" userId="2f4c9c48-4a50-4a7e-8bd6-1477fa5324c8" providerId="ADAL" clId="{E936D6E0-9AFC-4D5F-A94B-A26FCFDA0CB0}" dt="2023-11-29T12:13:55.489" v="28"/>
          <ac:spMkLst>
            <pc:docMk/>
            <pc:sldMk cId="0" sldId="328"/>
            <ac:spMk id="729" creationId="{00000000-0000-0000-0000-000000000000}"/>
          </ac:spMkLst>
        </pc:spChg>
      </pc:sldChg>
      <pc:sldChg chg="modSp">
        <pc:chgData name="Robbie Andrew" userId="2f4c9c48-4a50-4a7e-8bd6-1477fa5324c8" providerId="ADAL" clId="{E936D6E0-9AFC-4D5F-A94B-A26FCFDA0CB0}" dt="2023-11-29T12:13:55.489" v="28"/>
        <pc:sldMkLst>
          <pc:docMk/>
          <pc:sldMk cId="0" sldId="329"/>
        </pc:sldMkLst>
        <pc:spChg chg="mod">
          <ac:chgData name="Robbie Andrew" userId="2f4c9c48-4a50-4a7e-8bd6-1477fa5324c8" providerId="ADAL" clId="{E936D6E0-9AFC-4D5F-A94B-A26FCFDA0CB0}" dt="2023-11-29T12:13:55.489" v="28"/>
          <ac:spMkLst>
            <pc:docMk/>
            <pc:sldMk cId="0" sldId="329"/>
            <ac:spMk id="738" creationId="{00000000-0000-0000-0000-000000000000}"/>
          </ac:spMkLst>
        </pc:spChg>
      </pc:sldChg>
      <pc:sldChg chg="modSp">
        <pc:chgData name="Robbie Andrew" userId="2f4c9c48-4a50-4a7e-8bd6-1477fa5324c8" providerId="ADAL" clId="{E936D6E0-9AFC-4D5F-A94B-A26FCFDA0CB0}" dt="2023-11-29T12:13:55.489" v="28"/>
        <pc:sldMkLst>
          <pc:docMk/>
          <pc:sldMk cId="0" sldId="330"/>
        </pc:sldMkLst>
        <pc:spChg chg="mod">
          <ac:chgData name="Robbie Andrew" userId="2f4c9c48-4a50-4a7e-8bd6-1477fa5324c8" providerId="ADAL" clId="{E936D6E0-9AFC-4D5F-A94B-A26FCFDA0CB0}" dt="2023-11-29T12:13:55.489" v="28"/>
          <ac:spMkLst>
            <pc:docMk/>
            <pc:sldMk cId="0" sldId="330"/>
            <ac:spMk id="747" creationId="{00000000-0000-0000-0000-000000000000}"/>
          </ac:spMkLst>
        </pc:spChg>
      </pc:sldChg>
      <pc:sldChg chg="modSp">
        <pc:chgData name="Robbie Andrew" userId="2f4c9c48-4a50-4a7e-8bd6-1477fa5324c8" providerId="ADAL" clId="{E936D6E0-9AFC-4D5F-A94B-A26FCFDA0CB0}" dt="2023-11-29T12:13:55.489" v="28"/>
        <pc:sldMkLst>
          <pc:docMk/>
          <pc:sldMk cId="0" sldId="332"/>
        </pc:sldMkLst>
        <pc:spChg chg="mod">
          <ac:chgData name="Robbie Andrew" userId="2f4c9c48-4a50-4a7e-8bd6-1477fa5324c8" providerId="ADAL" clId="{E936D6E0-9AFC-4D5F-A94B-A26FCFDA0CB0}" dt="2023-11-29T12:13:55.489" v="28"/>
          <ac:spMkLst>
            <pc:docMk/>
            <pc:sldMk cId="0" sldId="332"/>
            <ac:spMk id="762" creationId="{00000000-0000-0000-0000-000000000000}"/>
          </ac:spMkLst>
        </pc:spChg>
      </pc:sldChg>
      <pc:sldChg chg="modSp">
        <pc:chgData name="Robbie Andrew" userId="2f4c9c48-4a50-4a7e-8bd6-1477fa5324c8" providerId="ADAL" clId="{E936D6E0-9AFC-4D5F-A94B-A26FCFDA0CB0}" dt="2023-11-29T12:13:55.489" v="28"/>
        <pc:sldMkLst>
          <pc:docMk/>
          <pc:sldMk cId="0" sldId="333"/>
        </pc:sldMkLst>
        <pc:spChg chg="mod">
          <ac:chgData name="Robbie Andrew" userId="2f4c9c48-4a50-4a7e-8bd6-1477fa5324c8" providerId="ADAL" clId="{E936D6E0-9AFC-4D5F-A94B-A26FCFDA0CB0}" dt="2023-11-29T12:13:55.489" v="28"/>
          <ac:spMkLst>
            <pc:docMk/>
            <pc:sldMk cId="0" sldId="333"/>
            <ac:spMk id="770" creationId="{00000000-0000-0000-0000-000000000000}"/>
          </ac:spMkLst>
        </pc:spChg>
      </pc:sldChg>
      <pc:sldChg chg="modSp">
        <pc:chgData name="Robbie Andrew" userId="2f4c9c48-4a50-4a7e-8bd6-1477fa5324c8" providerId="ADAL" clId="{E936D6E0-9AFC-4D5F-A94B-A26FCFDA0CB0}" dt="2023-11-29T12:13:55.489" v="28"/>
        <pc:sldMkLst>
          <pc:docMk/>
          <pc:sldMk cId="0" sldId="334"/>
        </pc:sldMkLst>
        <pc:spChg chg="mod">
          <ac:chgData name="Robbie Andrew" userId="2f4c9c48-4a50-4a7e-8bd6-1477fa5324c8" providerId="ADAL" clId="{E936D6E0-9AFC-4D5F-A94B-A26FCFDA0CB0}" dt="2023-11-29T12:13:55.489" v="28"/>
          <ac:spMkLst>
            <pc:docMk/>
            <pc:sldMk cId="0" sldId="334"/>
            <ac:spMk id="779" creationId="{00000000-0000-0000-0000-000000000000}"/>
          </ac:spMkLst>
        </pc:spChg>
      </pc:sldChg>
      <pc:sldChg chg="modSp">
        <pc:chgData name="Robbie Andrew" userId="2f4c9c48-4a50-4a7e-8bd6-1477fa5324c8" providerId="ADAL" clId="{E936D6E0-9AFC-4D5F-A94B-A26FCFDA0CB0}" dt="2023-11-29T12:13:55.489" v="28"/>
        <pc:sldMkLst>
          <pc:docMk/>
          <pc:sldMk cId="0" sldId="338"/>
        </pc:sldMkLst>
        <pc:spChg chg="mod">
          <ac:chgData name="Robbie Andrew" userId="2f4c9c48-4a50-4a7e-8bd6-1477fa5324c8" providerId="ADAL" clId="{E936D6E0-9AFC-4D5F-A94B-A26FCFDA0CB0}" dt="2023-11-29T12:13:55.489" v="28"/>
          <ac:spMkLst>
            <pc:docMk/>
            <pc:sldMk cId="0" sldId="338"/>
            <ac:spMk id="814" creationId="{00000000-0000-0000-0000-000000000000}"/>
          </ac:spMkLst>
        </pc:spChg>
      </pc:sldChg>
      <pc:sldChg chg="modSp">
        <pc:chgData name="Robbie Andrew" userId="2f4c9c48-4a50-4a7e-8bd6-1477fa5324c8" providerId="ADAL" clId="{E936D6E0-9AFC-4D5F-A94B-A26FCFDA0CB0}" dt="2023-11-29T12:13:55.489" v="28"/>
        <pc:sldMkLst>
          <pc:docMk/>
          <pc:sldMk cId="0" sldId="339"/>
        </pc:sldMkLst>
        <pc:spChg chg="mod">
          <ac:chgData name="Robbie Andrew" userId="2f4c9c48-4a50-4a7e-8bd6-1477fa5324c8" providerId="ADAL" clId="{E936D6E0-9AFC-4D5F-A94B-A26FCFDA0CB0}" dt="2023-11-29T12:13:55.489" v="28"/>
          <ac:spMkLst>
            <pc:docMk/>
            <pc:sldMk cId="0" sldId="339"/>
            <ac:spMk id="822" creationId="{00000000-0000-0000-0000-000000000000}"/>
          </ac:spMkLst>
        </pc:spChg>
      </pc:sldChg>
      <pc:sldChg chg="modSp">
        <pc:chgData name="Robbie Andrew" userId="2f4c9c48-4a50-4a7e-8bd6-1477fa5324c8" providerId="ADAL" clId="{E936D6E0-9AFC-4D5F-A94B-A26FCFDA0CB0}" dt="2023-11-29T12:13:55.489" v="28"/>
        <pc:sldMkLst>
          <pc:docMk/>
          <pc:sldMk cId="0" sldId="340"/>
        </pc:sldMkLst>
        <pc:spChg chg="mod">
          <ac:chgData name="Robbie Andrew" userId="2f4c9c48-4a50-4a7e-8bd6-1477fa5324c8" providerId="ADAL" clId="{E936D6E0-9AFC-4D5F-A94B-A26FCFDA0CB0}" dt="2023-11-29T12:13:55.489" v="28"/>
          <ac:spMkLst>
            <pc:docMk/>
            <pc:sldMk cId="0" sldId="340"/>
            <ac:spMk id="830" creationId="{00000000-0000-0000-0000-000000000000}"/>
          </ac:spMkLst>
        </pc:spChg>
      </pc:sldChg>
      <pc:sldChg chg="modSp">
        <pc:chgData name="Robbie Andrew" userId="2f4c9c48-4a50-4a7e-8bd6-1477fa5324c8" providerId="ADAL" clId="{E936D6E0-9AFC-4D5F-A94B-A26FCFDA0CB0}" dt="2023-11-29T12:13:55.489" v="28"/>
        <pc:sldMkLst>
          <pc:docMk/>
          <pc:sldMk cId="0" sldId="341"/>
        </pc:sldMkLst>
        <pc:spChg chg="mod">
          <ac:chgData name="Robbie Andrew" userId="2f4c9c48-4a50-4a7e-8bd6-1477fa5324c8" providerId="ADAL" clId="{E936D6E0-9AFC-4D5F-A94B-A26FCFDA0CB0}" dt="2023-11-29T12:13:55.489" v="28"/>
          <ac:spMkLst>
            <pc:docMk/>
            <pc:sldMk cId="0" sldId="341"/>
            <ac:spMk id="839" creationId="{00000000-0000-0000-0000-000000000000}"/>
          </ac:spMkLst>
        </pc:spChg>
      </pc:sldChg>
      <pc:sldChg chg="modSp">
        <pc:chgData name="Robbie Andrew" userId="2f4c9c48-4a50-4a7e-8bd6-1477fa5324c8" providerId="ADAL" clId="{E936D6E0-9AFC-4D5F-A94B-A26FCFDA0CB0}" dt="2023-11-29T12:13:55.489" v="28"/>
        <pc:sldMkLst>
          <pc:docMk/>
          <pc:sldMk cId="1726465214" sldId="638"/>
        </pc:sldMkLst>
        <pc:spChg chg="mod">
          <ac:chgData name="Robbie Andrew" userId="2f4c9c48-4a50-4a7e-8bd6-1477fa5324c8" providerId="ADAL" clId="{E936D6E0-9AFC-4D5F-A94B-A26FCFDA0CB0}" dt="2023-11-29T12:13:55.489" v="28"/>
          <ac:spMkLst>
            <pc:docMk/>
            <pc:sldMk cId="1726465214" sldId="638"/>
            <ac:spMk id="582" creationId="{00000000-0000-0000-0000-000000000000}"/>
          </ac:spMkLst>
        </pc:spChg>
      </pc:sldChg>
      <pc:sldChg chg="modSp">
        <pc:chgData name="Robbie Andrew" userId="2f4c9c48-4a50-4a7e-8bd6-1477fa5324c8" providerId="ADAL" clId="{E936D6E0-9AFC-4D5F-A94B-A26FCFDA0CB0}" dt="2023-11-29T12:13:55.489" v="28"/>
        <pc:sldMkLst>
          <pc:docMk/>
          <pc:sldMk cId="3263517057" sldId="641"/>
        </pc:sldMkLst>
        <pc:spChg chg="mod">
          <ac:chgData name="Robbie Andrew" userId="2f4c9c48-4a50-4a7e-8bd6-1477fa5324c8" providerId="ADAL" clId="{E936D6E0-9AFC-4D5F-A94B-A26FCFDA0CB0}" dt="2023-11-29T12:13:55.489" v="28"/>
          <ac:spMkLst>
            <pc:docMk/>
            <pc:sldMk cId="3263517057" sldId="641"/>
            <ac:spMk id="207" creationId="{00000000-0000-0000-0000-000000000000}"/>
          </ac:spMkLst>
        </pc:spChg>
      </pc:sldChg>
      <pc:sldChg chg="modSp">
        <pc:chgData name="Robbie Andrew" userId="2f4c9c48-4a50-4a7e-8bd6-1477fa5324c8" providerId="ADAL" clId="{E936D6E0-9AFC-4D5F-A94B-A26FCFDA0CB0}" dt="2023-11-29T12:13:55.489" v="28"/>
        <pc:sldMkLst>
          <pc:docMk/>
          <pc:sldMk cId="821442099" sldId="650"/>
        </pc:sldMkLst>
        <pc:spChg chg="mod">
          <ac:chgData name="Robbie Andrew" userId="2f4c9c48-4a50-4a7e-8bd6-1477fa5324c8" providerId="ADAL" clId="{E936D6E0-9AFC-4D5F-A94B-A26FCFDA0CB0}" dt="2023-11-29T12:13:55.489" v="28"/>
          <ac:spMkLst>
            <pc:docMk/>
            <pc:sldMk cId="821442099" sldId="650"/>
            <ac:spMk id="416" creationId="{00000000-0000-0000-0000-000000000000}"/>
          </ac:spMkLst>
        </pc:spChg>
      </pc:sldChg>
      <pc:sldChg chg="modSp">
        <pc:chgData name="Robbie Andrew" userId="2f4c9c48-4a50-4a7e-8bd6-1477fa5324c8" providerId="ADAL" clId="{E936D6E0-9AFC-4D5F-A94B-A26FCFDA0CB0}" dt="2023-11-29T12:13:55.489" v="28"/>
        <pc:sldMkLst>
          <pc:docMk/>
          <pc:sldMk cId="4288647337" sldId="655"/>
        </pc:sldMkLst>
        <pc:spChg chg="mod">
          <ac:chgData name="Robbie Andrew" userId="2f4c9c48-4a50-4a7e-8bd6-1477fa5324c8" providerId="ADAL" clId="{E936D6E0-9AFC-4D5F-A94B-A26FCFDA0CB0}" dt="2023-11-29T12:13:55.489" v="28"/>
          <ac:spMkLst>
            <pc:docMk/>
            <pc:sldMk cId="4288647337" sldId="655"/>
            <ac:spMk id="313" creationId="{00000000-0000-0000-0000-000000000000}"/>
          </ac:spMkLst>
        </pc:spChg>
      </pc:sldChg>
      <pc:sldChg chg="modSp">
        <pc:chgData name="Robbie Andrew" userId="2f4c9c48-4a50-4a7e-8bd6-1477fa5324c8" providerId="ADAL" clId="{E936D6E0-9AFC-4D5F-A94B-A26FCFDA0CB0}" dt="2023-11-29T12:13:55.489" v="28"/>
        <pc:sldMkLst>
          <pc:docMk/>
          <pc:sldMk cId="485571101" sldId="656"/>
        </pc:sldMkLst>
        <pc:spChg chg="mod">
          <ac:chgData name="Robbie Andrew" userId="2f4c9c48-4a50-4a7e-8bd6-1477fa5324c8" providerId="ADAL" clId="{E936D6E0-9AFC-4D5F-A94B-A26FCFDA0CB0}" dt="2023-11-29T12:13:55.489" v="28"/>
          <ac:spMkLst>
            <pc:docMk/>
            <pc:sldMk cId="485571101" sldId="656"/>
            <ac:spMk id="416" creationId="{00000000-0000-0000-0000-000000000000}"/>
          </ac:spMkLst>
        </pc:spChg>
      </pc:sldChg>
      <pc:sldChg chg="modSp mod">
        <pc:chgData name="Robbie Andrew" userId="2f4c9c48-4a50-4a7e-8bd6-1477fa5324c8" providerId="ADAL" clId="{E936D6E0-9AFC-4D5F-A94B-A26FCFDA0CB0}" dt="2023-11-29T12:13:55.489" v="28"/>
        <pc:sldMkLst>
          <pc:docMk/>
          <pc:sldMk cId="0" sldId="657"/>
        </pc:sldMkLst>
        <pc:spChg chg="mod">
          <ac:chgData name="Robbie Andrew" userId="2f4c9c48-4a50-4a7e-8bd6-1477fa5324c8" providerId="ADAL" clId="{E936D6E0-9AFC-4D5F-A94B-A26FCFDA0CB0}" dt="2023-11-29T12:13:55.489" v="28"/>
          <ac:spMkLst>
            <pc:docMk/>
            <pc:sldMk cId="0" sldId="657"/>
            <ac:spMk id="504" creationId="{00000000-0000-0000-0000-000000000000}"/>
          </ac:spMkLst>
        </pc:spChg>
      </pc:sldChg>
      <pc:sldChg chg="modSp">
        <pc:chgData name="Robbie Andrew" userId="2f4c9c48-4a50-4a7e-8bd6-1477fa5324c8" providerId="ADAL" clId="{E936D6E0-9AFC-4D5F-A94B-A26FCFDA0CB0}" dt="2023-11-29T12:13:55.489" v="28"/>
        <pc:sldMkLst>
          <pc:docMk/>
          <pc:sldMk cId="2161986114" sldId="658"/>
        </pc:sldMkLst>
        <pc:spChg chg="mod">
          <ac:chgData name="Robbie Andrew" userId="2f4c9c48-4a50-4a7e-8bd6-1477fa5324c8" providerId="ADAL" clId="{E936D6E0-9AFC-4D5F-A94B-A26FCFDA0CB0}" dt="2023-11-29T12:13:55.489" v="28"/>
          <ac:spMkLst>
            <pc:docMk/>
            <pc:sldMk cId="2161986114" sldId="658"/>
            <ac:spMk id="164" creationId="{00000000-0000-0000-0000-000000000000}"/>
          </ac:spMkLst>
        </pc:spChg>
      </pc:sldChg>
      <pc:sldChg chg="modSp">
        <pc:chgData name="Robbie Andrew" userId="2f4c9c48-4a50-4a7e-8bd6-1477fa5324c8" providerId="ADAL" clId="{E936D6E0-9AFC-4D5F-A94B-A26FCFDA0CB0}" dt="2023-11-29T12:13:55.489" v="28"/>
        <pc:sldMkLst>
          <pc:docMk/>
          <pc:sldMk cId="486237890" sldId="659"/>
        </pc:sldMkLst>
        <pc:spChg chg="mod">
          <ac:chgData name="Robbie Andrew" userId="2f4c9c48-4a50-4a7e-8bd6-1477fa5324c8" providerId="ADAL" clId="{E936D6E0-9AFC-4D5F-A94B-A26FCFDA0CB0}" dt="2023-11-29T12:13:55.489" v="28"/>
          <ac:spMkLst>
            <pc:docMk/>
            <pc:sldMk cId="486237890" sldId="659"/>
            <ac:spMk id="164" creationId="{00000000-0000-0000-0000-000000000000}"/>
          </ac:spMkLst>
        </pc:spChg>
      </pc:sldChg>
      <pc:sldChg chg="modSp">
        <pc:chgData name="Robbie Andrew" userId="2f4c9c48-4a50-4a7e-8bd6-1477fa5324c8" providerId="ADAL" clId="{E936D6E0-9AFC-4D5F-A94B-A26FCFDA0CB0}" dt="2023-11-29T12:13:55.489" v="28"/>
        <pc:sldMkLst>
          <pc:docMk/>
          <pc:sldMk cId="279388609" sldId="660"/>
        </pc:sldMkLst>
        <pc:spChg chg="mod">
          <ac:chgData name="Robbie Andrew" userId="2f4c9c48-4a50-4a7e-8bd6-1477fa5324c8" providerId="ADAL" clId="{E936D6E0-9AFC-4D5F-A94B-A26FCFDA0CB0}" dt="2023-11-29T12:13:55.489" v="28"/>
          <ac:spMkLst>
            <pc:docMk/>
            <pc:sldMk cId="279388609" sldId="660"/>
            <ac:spMk id="164" creationId="{00000000-0000-0000-0000-000000000000}"/>
          </ac:spMkLst>
        </pc:spChg>
      </pc:sldChg>
      <pc:sldChg chg="modSp">
        <pc:chgData name="Robbie Andrew" userId="2f4c9c48-4a50-4a7e-8bd6-1477fa5324c8" providerId="ADAL" clId="{E936D6E0-9AFC-4D5F-A94B-A26FCFDA0CB0}" dt="2023-11-29T12:13:55.489" v="28"/>
        <pc:sldMkLst>
          <pc:docMk/>
          <pc:sldMk cId="2278365283" sldId="661"/>
        </pc:sldMkLst>
        <pc:spChg chg="mod">
          <ac:chgData name="Robbie Andrew" userId="2f4c9c48-4a50-4a7e-8bd6-1477fa5324c8" providerId="ADAL" clId="{E936D6E0-9AFC-4D5F-A94B-A26FCFDA0CB0}" dt="2023-11-29T12:13:55.489" v="28"/>
          <ac:spMkLst>
            <pc:docMk/>
            <pc:sldMk cId="2278365283" sldId="661"/>
            <ac:spMk id="164" creationId="{00000000-0000-0000-0000-000000000000}"/>
          </ac:spMkLst>
        </pc:spChg>
      </pc:sldChg>
      <pc:sldChg chg="modSp">
        <pc:chgData name="Robbie Andrew" userId="2f4c9c48-4a50-4a7e-8bd6-1477fa5324c8" providerId="ADAL" clId="{E936D6E0-9AFC-4D5F-A94B-A26FCFDA0CB0}" dt="2023-11-29T12:13:55.489" v="28"/>
        <pc:sldMkLst>
          <pc:docMk/>
          <pc:sldMk cId="514277387" sldId="662"/>
        </pc:sldMkLst>
        <pc:spChg chg="mod">
          <ac:chgData name="Robbie Andrew" userId="2f4c9c48-4a50-4a7e-8bd6-1477fa5324c8" providerId="ADAL" clId="{E936D6E0-9AFC-4D5F-A94B-A26FCFDA0CB0}" dt="2023-11-29T12:13:55.489" v="28"/>
          <ac:spMkLst>
            <pc:docMk/>
            <pc:sldMk cId="514277387" sldId="662"/>
            <ac:spMk id="470" creationId="{00000000-0000-0000-0000-000000000000}"/>
          </ac:spMkLst>
        </pc:spChg>
      </pc:sldChg>
      <pc:sldChg chg="modSp">
        <pc:chgData name="Robbie Andrew" userId="2f4c9c48-4a50-4a7e-8bd6-1477fa5324c8" providerId="ADAL" clId="{E936D6E0-9AFC-4D5F-A94B-A26FCFDA0CB0}" dt="2023-11-29T12:13:55.489" v="28"/>
        <pc:sldMkLst>
          <pc:docMk/>
          <pc:sldMk cId="1340565539" sldId="663"/>
        </pc:sldMkLst>
        <pc:spChg chg="mod">
          <ac:chgData name="Robbie Andrew" userId="2f4c9c48-4a50-4a7e-8bd6-1477fa5324c8" providerId="ADAL" clId="{E936D6E0-9AFC-4D5F-A94B-A26FCFDA0CB0}" dt="2023-11-29T12:13:55.489" v="28"/>
          <ac:spMkLst>
            <pc:docMk/>
            <pc:sldMk cId="1340565539" sldId="663"/>
            <ac:spMk id="676" creationId="{00000000-0000-0000-0000-000000000000}"/>
          </ac:spMkLst>
        </pc:spChg>
      </pc:sldChg>
      <pc:sldChg chg="modSp">
        <pc:chgData name="Robbie Andrew" userId="2f4c9c48-4a50-4a7e-8bd6-1477fa5324c8" providerId="ADAL" clId="{E936D6E0-9AFC-4D5F-A94B-A26FCFDA0CB0}" dt="2023-11-29T12:13:55.489" v="28"/>
        <pc:sldMkLst>
          <pc:docMk/>
          <pc:sldMk cId="4238539128" sldId="664"/>
        </pc:sldMkLst>
        <pc:spChg chg="mod">
          <ac:chgData name="Robbie Andrew" userId="2f4c9c48-4a50-4a7e-8bd6-1477fa5324c8" providerId="ADAL" clId="{E936D6E0-9AFC-4D5F-A94B-A26FCFDA0CB0}" dt="2023-11-29T12:13:55.489" v="28"/>
          <ac:spMkLst>
            <pc:docMk/>
            <pc:sldMk cId="4238539128" sldId="664"/>
            <ac:spMk id="676" creationId="{00000000-0000-0000-0000-000000000000}"/>
          </ac:spMkLst>
        </pc:spChg>
      </pc:sldChg>
      <pc:sldChg chg="modSp">
        <pc:chgData name="Robbie Andrew" userId="2f4c9c48-4a50-4a7e-8bd6-1477fa5324c8" providerId="ADAL" clId="{E936D6E0-9AFC-4D5F-A94B-A26FCFDA0CB0}" dt="2023-11-29T12:13:55.489" v="28"/>
        <pc:sldMkLst>
          <pc:docMk/>
          <pc:sldMk cId="725114683" sldId="665"/>
        </pc:sldMkLst>
        <pc:spChg chg="mod">
          <ac:chgData name="Robbie Andrew" userId="2f4c9c48-4a50-4a7e-8bd6-1477fa5324c8" providerId="ADAL" clId="{E936D6E0-9AFC-4D5F-A94B-A26FCFDA0CB0}" dt="2023-11-29T12:13:55.489" v="28"/>
          <ac:spMkLst>
            <pc:docMk/>
            <pc:sldMk cId="725114683" sldId="665"/>
            <ac:spMk id="676" creationId="{00000000-0000-0000-0000-000000000000}"/>
          </ac:spMkLst>
        </pc:spChg>
      </pc:sldChg>
      <pc:sldChg chg="modSp">
        <pc:chgData name="Robbie Andrew" userId="2f4c9c48-4a50-4a7e-8bd6-1477fa5324c8" providerId="ADAL" clId="{E936D6E0-9AFC-4D5F-A94B-A26FCFDA0CB0}" dt="2023-11-29T12:13:55.489" v="28"/>
        <pc:sldMkLst>
          <pc:docMk/>
          <pc:sldMk cId="2769746336" sldId="666"/>
        </pc:sldMkLst>
        <pc:spChg chg="mod">
          <ac:chgData name="Robbie Andrew" userId="2f4c9c48-4a50-4a7e-8bd6-1477fa5324c8" providerId="ADAL" clId="{E936D6E0-9AFC-4D5F-A94B-A26FCFDA0CB0}" dt="2023-11-29T12:13:55.489" v="28"/>
          <ac:spMkLst>
            <pc:docMk/>
            <pc:sldMk cId="2769746336" sldId="666"/>
            <ac:spMk id="685" creationId="{00000000-0000-0000-0000-000000000000}"/>
          </ac:spMkLst>
        </pc:spChg>
      </pc:sldChg>
      <pc:sldChg chg="modSp">
        <pc:chgData name="Robbie Andrew" userId="2f4c9c48-4a50-4a7e-8bd6-1477fa5324c8" providerId="ADAL" clId="{E936D6E0-9AFC-4D5F-A94B-A26FCFDA0CB0}" dt="2023-11-29T12:13:55.489" v="28"/>
        <pc:sldMkLst>
          <pc:docMk/>
          <pc:sldMk cId="457487942" sldId="667"/>
        </pc:sldMkLst>
        <pc:spChg chg="mod">
          <ac:chgData name="Robbie Andrew" userId="2f4c9c48-4a50-4a7e-8bd6-1477fa5324c8" providerId="ADAL" clId="{E936D6E0-9AFC-4D5F-A94B-A26FCFDA0CB0}" dt="2023-11-29T12:13:55.489" v="28"/>
          <ac:spMkLst>
            <pc:docMk/>
            <pc:sldMk cId="457487942" sldId="667"/>
            <ac:spMk id="685" creationId="{00000000-0000-0000-0000-000000000000}"/>
          </ac:spMkLst>
        </pc:spChg>
      </pc:sldChg>
      <pc:sldChg chg="modSp">
        <pc:chgData name="Robbie Andrew" userId="2f4c9c48-4a50-4a7e-8bd6-1477fa5324c8" providerId="ADAL" clId="{E936D6E0-9AFC-4D5F-A94B-A26FCFDA0CB0}" dt="2023-11-29T12:13:55.489" v="28"/>
        <pc:sldMkLst>
          <pc:docMk/>
          <pc:sldMk cId="579188537" sldId="673"/>
        </pc:sldMkLst>
        <pc:spChg chg="mod">
          <ac:chgData name="Robbie Andrew" userId="2f4c9c48-4a50-4a7e-8bd6-1477fa5324c8" providerId="ADAL" clId="{E936D6E0-9AFC-4D5F-A94B-A26FCFDA0CB0}" dt="2023-11-29T12:13:55.489" v="28"/>
          <ac:spMkLst>
            <pc:docMk/>
            <pc:sldMk cId="579188537" sldId="673"/>
            <ac:spMk id="676" creationId="{00000000-0000-0000-0000-000000000000}"/>
          </ac:spMkLst>
        </pc:spChg>
      </pc:sldChg>
      <pc:sldChg chg="modSp">
        <pc:chgData name="Robbie Andrew" userId="2f4c9c48-4a50-4a7e-8bd6-1477fa5324c8" providerId="ADAL" clId="{E936D6E0-9AFC-4D5F-A94B-A26FCFDA0CB0}" dt="2023-11-29T12:13:55.489" v="28"/>
        <pc:sldMkLst>
          <pc:docMk/>
          <pc:sldMk cId="3759441786" sldId="674"/>
        </pc:sldMkLst>
        <pc:spChg chg="mod">
          <ac:chgData name="Robbie Andrew" userId="2f4c9c48-4a50-4a7e-8bd6-1477fa5324c8" providerId="ADAL" clId="{E936D6E0-9AFC-4D5F-A94B-A26FCFDA0CB0}" dt="2023-11-29T12:13:55.489" v="28"/>
          <ac:spMkLst>
            <pc:docMk/>
            <pc:sldMk cId="3759441786" sldId="674"/>
            <ac:spMk id="676" creationId="{00000000-0000-0000-0000-000000000000}"/>
          </ac:spMkLst>
        </pc:spChg>
      </pc:sldChg>
      <pc:sldChg chg="modSp">
        <pc:chgData name="Robbie Andrew" userId="2f4c9c48-4a50-4a7e-8bd6-1477fa5324c8" providerId="ADAL" clId="{E936D6E0-9AFC-4D5F-A94B-A26FCFDA0CB0}" dt="2023-11-29T12:13:55.489" v="28"/>
        <pc:sldMkLst>
          <pc:docMk/>
          <pc:sldMk cId="2924082634" sldId="675"/>
        </pc:sldMkLst>
        <pc:spChg chg="mod">
          <ac:chgData name="Robbie Andrew" userId="2f4c9c48-4a50-4a7e-8bd6-1477fa5324c8" providerId="ADAL" clId="{E936D6E0-9AFC-4D5F-A94B-A26FCFDA0CB0}" dt="2023-11-29T12:13:55.489" v="28"/>
          <ac:spMkLst>
            <pc:docMk/>
            <pc:sldMk cId="2924082634" sldId="675"/>
            <ac:spMk id="676" creationId="{00000000-0000-0000-0000-000000000000}"/>
          </ac:spMkLst>
        </pc:spChg>
      </pc:sldChg>
      <pc:sldChg chg="modSp">
        <pc:chgData name="Robbie Andrew" userId="2f4c9c48-4a50-4a7e-8bd6-1477fa5324c8" providerId="ADAL" clId="{E936D6E0-9AFC-4D5F-A94B-A26FCFDA0CB0}" dt="2023-11-29T12:13:55.489" v="28"/>
        <pc:sldMkLst>
          <pc:docMk/>
          <pc:sldMk cId="930316321" sldId="676"/>
        </pc:sldMkLst>
        <pc:spChg chg="mod">
          <ac:chgData name="Robbie Andrew" userId="2f4c9c48-4a50-4a7e-8bd6-1477fa5324c8" providerId="ADAL" clId="{E936D6E0-9AFC-4D5F-A94B-A26FCFDA0CB0}" dt="2023-11-29T12:13:55.489" v="28"/>
          <ac:spMkLst>
            <pc:docMk/>
            <pc:sldMk cId="930316321" sldId="676"/>
            <ac:spMk id="685" creationId="{00000000-0000-0000-0000-000000000000}"/>
          </ac:spMkLst>
        </pc:spChg>
      </pc:sldChg>
      <pc:sldChg chg="modSp">
        <pc:chgData name="Robbie Andrew" userId="2f4c9c48-4a50-4a7e-8bd6-1477fa5324c8" providerId="ADAL" clId="{E936D6E0-9AFC-4D5F-A94B-A26FCFDA0CB0}" dt="2023-11-29T12:13:55.489" v="28"/>
        <pc:sldMkLst>
          <pc:docMk/>
          <pc:sldMk cId="1020510430" sldId="677"/>
        </pc:sldMkLst>
        <pc:spChg chg="mod">
          <ac:chgData name="Robbie Andrew" userId="2f4c9c48-4a50-4a7e-8bd6-1477fa5324c8" providerId="ADAL" clId="{E936D6E0-9AFC-4D5F-A94B-A26FCFDA0CB0}" dt="2023-11-29T12:13:55.489" v="28"/>
          <ac:spMkLst>
            <pc:docMk/>
            <pc:sldMk cId="1020510430" sldId="677"/>
            <ac:spMk id="34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3"/>
            <a:ext cx="4123923" cy="864360"/>
          </a:xfrm>
          <a:prstGeom prst="rect">
            <a:avLst/>
          </a:prstGeom>
          <a:noFill/>
          <a:ln>
            <a:noFill/>
          </a:ln>
        </p:spPr>
        <p:txBody>
          <a:bodyPr spcFirstLastPara="1" wrap="square" lIns="138275" tIns="69125" rIns="138275" bIns="691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390621" y="3"/>
            <a:ext cx="4123923" cy="864360"/>
          </a:xfrm>
          <a:prstGeom prst="rect">
            <a:avLst/>
          </a:prstGeom>
          <a:noFill/>
          <a:ln>
            <a:noFill/>
          </a:ln>
        </p:spPr>
        <p:txBody>
          <a:bodyPr spcFirstLastPara="1" wrap="square" lIns="138275" tIns="69125" rIns="138275" bIns="69125" anchor="t" anchorCtr="0">
            <a:noAutofit/>
          </a:bodyPr>
          <a:lstStyle>
            <a:lvl1pPr marR="0" lvl="0" algn="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16419848"/>
            <a:ext cx="4123923" cy="864360"/>
          </a:xfrm>
          <a:prstGeom prst="rect">
            <a:avLst/>
          </a:prstGeom>
          <a:noFill/>
          <a:ln>
            <a:noFill/>
          </a:ln>
        </p:spPr>
        <p:txBody>
          <a:bodyPr spcFirstLastPara="1" wrap="square" lIns="138275" tIns="69125" rIns="138275" bIns="6912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1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22268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39" name="Google Shape;139;p1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207256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42492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extLst>
      <p:ext uri="{BB962C8B-B14F-4D97-AF65-F5344CB8AC3E}">
        <p14:creationId xmlns:p14="http://schemas.microsoft.com/office/powerpoint/2010/main" val="3776172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1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322589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 name="Google Shape;62;p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800"/>
              <a:buFont typeface="Calibri"/>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p1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14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3935402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61974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53083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extLst>
      <p:ext uri="{BB962C8B-B14F-4D97-AF65-F5344CB8AC3E}">
        <p14:creationId xmlns:p14="http://schemas.microsoft.com/office/powerpoint/2010/main" val="147818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2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27</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extLst>
      <p:ext uri="{BB962C8B-B14F-4D97-AF65-F5344CB8AC3E}">
        <p14:creationId xmlns:p14="http://schemas.microsoft.com/office/powerpoint/2010/main" val="2850237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9" name="Google Shape;249;p2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 name="Google Shape;72;p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extLst>
      <p:ext uri="{BB962C8B-B14F-4D97-AF65-F5344CB8AC3E}">
        <p14:creationId xmlns:p14="http://schemas.microsoft.com/office/powerpoint/2010/main" val="2772822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extLst>
      <p:ext uri="{BB962C8B-B14F-4D97-AF65-F5344CB8AC3E}">
        <p14:creationId xmlns:p14="http://schemas.microsoft.com/office/powerpoint/2010/main" val="611231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6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extLst>
      <p:ext uri="{BB962C8B-B14F-4D97-AF65-F5344CB8AC3E}">
        <p14:creationId xmlns:p14="http://schemas.microsoft.com/office/powerpoint/2010/main" val="1190250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52" name="Google Shape;352;p3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4" name="Google Shape;284;p2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0" name="Google Shape;300;p2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18" name="Google Shape;318;p3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9" name="Google Shape;79;p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40</a:t>
            </a:fld>
            <a:endParaRPr/>
          </a:p>
        </p:txBody>
      </p:sp>
    </p:spTree>
    <p:extLst>
      <p:ext uri="{BB962C8B-B14F-4D97-AF65-F5344CB8AC3E}">
        <p14:creationId xmlns:p14="http://schemas.microsoft.com/office/powerpoint/2010/main" val="2499541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4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5" name="Google Shape;405;p4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43</a:t>
            </a:fld>
            <a:endParaRPr/>
          </a:p>
        </p:txBody>
      </p:sp>
    </p:spTree>
    <p:extLst>
      <p:ext uri="{BB962C8B-B14F-4D97-AF65-F5344CB8AC3E}">
        <p14:creationId xmlns:p14="http://schemas.microsoft.com/office/powerpoint/2010/main" val="79495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36" name="Google Shape;336;p3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extLst>
      <p:ext uri="{BB962C8B-B14F-4D97-AF65-F5344CB8AC3E}">
        <p14:creationId xmlns:p14="http://schemas.microsoft.com/office/powerpoint/2010/main" val="2602547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spcBef>
                <a:spcPts val="0"/>
              </a:spcBef>
              <a:spcAft>
                <a:spcPts val="0"/>
              </a:spcAft>
              <a:buNone/>
            </a:pPr>
            <a:endParaRPr sz="1800"/>
          </a:p>
        </p:txBody>
      </p:sp>
      <p:sp>
        <p:nvSpPr>
          <p:cNvPr id="411" name="Google Shape;411;p4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646672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3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309" name="Google Shape;309;p3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extLst>
      <p:ext uri="{BB962C8B-B14F-4D97-AF65-F5344CB8AC3E}">
        <p14:creationId xmlns:p14="http://schemas.microsoft.com/office/powerpoint/2010/main" val="2962869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27" name="Google Shape;427;p4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4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8" name="Google Shape;438;p4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44" name="Google Shape;444;p4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9" name="Google Shape;89;p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50</a:t>
            </a:fld>
            <a:endParaRPr sz="18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75" name="Google Shape;475;p4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3" name="Google Shape;483;p4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84" name="Google Shape;484;p4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52</a:t>
            </a:fld>
            <a:endParaRPr sz="18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00" name="Google Shape;500;p4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p4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4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54</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117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5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18" name="Google Shape;518;p5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5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27" name="Google Shape;527;p5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5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36" name="Google Shape;536;p5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57</a:t>
            </a:fld>
            <a:endParaRPr sz="18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6" name="Google Shape;546;p5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5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58</a:t>
            </a:fld>
            <a:endParaRPr sz="18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5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0" name="Google Shape;100;p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68" name="Google Shape;568;p5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61</a:t>
            </a:fld>
            <a:endParaRPr sz="18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p5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87" name="Google Shape;587;p5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62</a:t>
            </a:fld>
            <a:endParaRPr sz="18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5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578" name="Google Shape;578;p5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63</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799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6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614" name="Google Shape;614;p6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l" rtl="0">
              <a:lnSpc>
                <a:spcPct val="100000"/>
              </a:lnSpc>
              <a:spcBef>
                <a:spcPts val="0"/>
              </a:spcBef>
              <a:spcAft>
                <a:spcPts val="0"/>
              </a:spcAft>
              <a:buClr>
                <a:schemeClr val="dk1"/>
              </a:buClr>
              <a:buSzPts val="1800"/>
              <a:buFont typeface="Calibri"/>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6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20" name="Google Shape;620;p6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rgbClr val="000000"/>
              </a:buClr>
              <a:buSzPts val="1800"/>
              <a:buFont typeface="Calibri"/>
              <a:buNone/>
            </a:pPr>
            <a:fld id="{00000000-1234-1234-1234-123412341234}" type="slidenum">
              <a:rPr lang="en-GB">
                <a:solidFill>
                  <a:srgbClr val="000000"/>
                </a:solidFill>
                <a:latin typeface="Calibri"/>
                <a:ea typeface="Calibri"/>
                <a:cs typeface="Calibri"/>
                <a:sym typeface="Calibri"/>
              </a:rPr>
              <a:t>65</a:t>
            </a:fld>
            <a:endParaRPr>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6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p6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6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8" name="Google Shape;648;p6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68</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6019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69</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607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06" name="Google Shape;106;p7: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70</a:t>
            </a:fld>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724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0" name="Google Shape;680;p6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sz="1800"/>
          </a:p>
        </p:txBody>
      </p:sp>
      <p:sp>
        <p:nvSpPr>
          <p:cNvPr id="681" name="Google Shape;681;p6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71</a:t>
            </a:fld>
            <a:endParaRPr sz="180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6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0" name="Google Shape;690;p6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7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699" name="Google Shape;699;p7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71: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71: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08" name="Google Shape;708;p71: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7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6" name="Google Shape;716;p7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17" name="Google Shape;717;p7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75</a:t>
            </a:fld>
            <a:endParaRPr sz="18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7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26" name="Google Shape;726;p7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7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3" name="Google Shape;733;p7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34" name="Google Shape;734;p7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77</a:t>
            </a:fld>
            <a:endParaRPr sz="1800">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7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2" name="Google Shape;742;p7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43" name="Google Shape;743;p7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78</a:t>
            </a:fld>
            <a:endParaRPr sz="1800">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7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p7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14" name="Google Shape;114;p8: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7: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58" name="Google Shape;758;p77: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8: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66" name="Google Shape;766;p78: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7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4" name="Google Shape;774;p7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75" name="Google Shape;775;p7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82</a:t>
            </a:fld>
            <a:endParaRPr sz="1800">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0: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80: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784" name="Google Shape;784;p80: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83</a:t>
            </a:fld>
            <a:endParaRPr/>
          </a:p>
        </p:txBody>
      </p:sp>
    </p:spTree>
    <p:extLst>
      <p:ext uri="{BB962C8B-B14F-4D97-AF65-F5344CB8AC3E}">
        <p14:creationId xmlns:p14="http://schemas.microsoft.com/office/powerpoint/2010/main" val="33883194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83: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83: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0" name="Google Shape;810;p83: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4: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84: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19" name="Google Shape;819;p84: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85: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85: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27" name="Google Shape;827;p85: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82: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82: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2" name="Google Shape;802;p82: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89</a:t>
            </a:fld>
            <a:endParaRPr/>
          </a:p>
        </p:txBody>
      </p:sp>
    </p:spTree>
    <p:extLst>
      <p:ext uri="{BB962C8B-B14F-4D97-AF65-F5344CB8AC3E}">
        <p14:creationId xmlns:p14="http://schemas.microsoft.com/office/powerpoint/2010/main" val="373517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 name="Google Shape;122;p9: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9: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marR="0" lvl="0" indent="0" algn="r" rtl="0">
              <a:lnSpc>
                <a:spcPct val="100000"/>
              </a:lnSpc>
              <a:spcBef>
                <a:spcPts val="0"/>
              </a:spcBef>
              <a:spcAft>
                <a:spcPts val="0"/>
              </a:spcAft>
              <a:buSzPts val="1800"/>
              <a:buNone/>
            </a:pPr>
            <a:fld id="{00000000-1234-1234-1234-123412341234}" type="slidenum">
              <a:rPr lang="en-GB" sz="1800">
                <a:solidFill>
                  <a:schemeClr val="dk1"/>
                </a:solidFill>
                <a:latin typeface="Calibri"/>
                <a:ea typeface="Calibri"/>
                <a:cs typeface="Calibri"/>
                <a:sym typeface="Calibri"/>
              </a:r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90</a:t>
            </a:fld>
            <a:endParaRPr/>
          </a:p>
        </p:txBody>
      </p:sp>
    </p:spTree>
    <p:extLst>
      <p:ext uri="{BB962C8B-B14F-4D97-AF65-F5344CB8AC3E}">
        <p14:creationId xmlns:p14="http://schemas.microsoft.com/office/powerpoint/2010/main" val="1616375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91</a:t>
            </a:fld>
            <a:endParaRPr/>
          </a:p>
        </p:txBody>
      </p:sp>
    </p:spTree>
    <p:extLst>
      <p:ext uri="{BB962C8B-B14F-4D97-AF65-F5344CB8AC3E}">
        <p14:creationId xmlns:p14="http://schemas.microsoft.com/office/powerpoint/2010/main" val="9451331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92</a:t>
            </a:fld>
            <a:endParaRPr/>
          </a:p>
        </p:txBody>
      </p:sp>
    </p:spTree>
    <p:extLst>
      <p:ext uri="{BB962C8B-B14F-4D97-AF65-F5344CB8AC3E}">
        <p14:creationId xmlns:p14="http://schemas.microsoft.com/office/powerpoint/2010/main" val="41241788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93</a:t>
            </a:fld>
            <a:endParaRPr/>
          </a:p>
        </p:txBody>
      </p:sp>
    </p:spTree>
    <p:extLst>
      <p:ext uri="{BB962C8B-B14F-4D97-AF65-F5344CB8AC3E}">
        <p14:creationId xmlns:p14="http://schemas.microsoft.com/office/powerpoint/2010/main" val="981902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6:notes"/>
          <p:cNvSpPr>
            <a:spLocks noGrp="1" noRot="1" noChangeAspect="1"/>
          </p:cNvSpPr>
          <p:nvPr>
            <p:ph type="sldImg" idx="2"/>
          </p:nvPr>
        </p:nvSpPr>
        <p:spPr>
          <a:xfrm>
            <a:off x="-1004888" y="1293813"/>
            <a:ext cx="11530013" cy="6486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6:notes"/>
          <p:cNvSpPr txBox="1">
            <a:spLocks noGrp="1"/>
          </p:cNvSpPr>
          <p:nvPr>
            <p:ph type="body" idx="1"/>
          </p:nvPr>
        </p:nvSpPr>
        <p:spPr>
          <a:xfrm>
            <a:off x="951675" y="8211423"/>
            <a:ext cx="7613396" cy="7779243"/>
          </a:xfrm>
          <a:prstGeom prst="rect">
            <a:avLst/>
          </a:prstGeom>
          <a:noFill/>
          <a:ln>
            <a:noFill/>
          </a:ln>
        </p:spPr>
        <p:txBody>
          <a:bodyPr spcFirstLastPara="1" wrap="square" lIns="138275" tIns="69125" rIns="138275" bIns="69125" anchor="t" anchorCtr="0">
            <a:noAutofit/>
          </a:bodyPr>
          <a:lstStyle/>
          <a:p>
            <a:pPr marL="0" lvl="0" indent="0" algn="l" rtl="0">
              <a:lnSpc>
                <a:spcPct val="100000"/>
              </a:lnSpc>
              <a:spcBef>
                <a:spcPts val="0"/>
              </a:spcBef>
              <a:spcAft>
                <a:spcPts val="0"/>
              </a:spcAft>
              <a:buSzPts val="1400"/>
              <a:buNone/>
            </a:pPr>
            <a:endParaRPr/>
          </a:p>
        </p:txBody>
      </p:sp>
      <p:sp>
        <p:nvSpPr>
          <p:cNvPr id="835" name="Google Shape;835;p86:notes"/>
          <p:cNvSpPr txBox="1">
            <a:spLocks noGrp="1"/>
          </p:cNvSpPr>
          <p:nvPr>
            <p:ph type="sldNum" idx="12"/>
          </p:nvPr>
        </p:nvSpPr>
        <p:spPr>
          <a:xfrm>
            <a:off x="5390621" y="16419848"/>
            <a:ext cx="4123923" cy="864360"/>
          </a:xfrm>
          <a:prstGeom prst="rect">
            <a:avLst/>
          </a:prstGeom>
          <a:noFill/>
          <a:ln>
            <a:noFill/>
          </a:ln>
        </p:spPr>
        <p:txBody>
          <a:bodyPr spcFirstLastPara="1" wrap="square" lIns="138275" tIns="69125" rIns="138275" bIns="69125" anchor="b" anchorCtr="0">
            <a:noAutofit/>
          </a:bodyPr>
          <a:lstStyle/>
          <a:p>
            <a:pPr marL="0" lvl="0" indent="0" algn="r" rtl="0">
              <a:lnSpc>
                <a:spcPct val="100000"/>
              </a:lnSpc>
              <a:spcBef>
                <a:spcPts val="0"/>
              </a:spcBef>
              <a:spcAft>
                <a:spcPts val="0"/>
              </a:spcAft>
              <a:buSzPts val="1400"/>
              <a:buNone/>
            </a:pPr>
            <a:fld id="{00000000-1234-1234-1234-123412341234}" type="slidenum">
              <a:rPr lang="en-GB"/>
              <a:t>94</a:t>
            </a:fld>
            <a:endParaRPr/>
          </a:p>
        </p:txBody>
      </p:sp>
    </p:spTree>
    <p:extLst>
      <p:ext uri="{BB962C8B-B14F-4D97-AF65-F5344CB8AC3E}">
        <p14:creationId xmlns:p14="http://schemas.microsoft.com/office/powerpoint/2010/main" val="692781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7" name="Google Shape;17;p88"/>
          <p:cNvSpPr txBox="1">
            <a:spLocks noGrp="1"/>
          </p:cNvSpPr>
          <p:nvPr>
            <p:ph type="title"/>
          </p:nvPr>
        </p:nvSpPr>
        <p:spPr>
          <a:xfrm>
            <a:off x="744084" y="1934633"/>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0">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8"/>
          <p:cNvSpPr txBox="1">
            <a:spLocks noGrp="1"/>
          </p:cNvSpPr>
          <p:nvPr>
            <p:ph type="body" idx="1"/>
          </p:nvPr>
        </p:nvSpPr>
        <p:spPr>
          <a:xfrm>
            <a:off x="744090" y="2930241"/>
            <a:ext cx="10972799" cy="221138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600"/>
              </a:spcBef>
              <a:spcAft>
                <a:spcPts val="0"/>
              </a:spcAft>
              <a:buClr>
                <a:srgbClr val="4C9BDB"/>
              </a:buClr>
              <a:buSzPts val="13000"/>
              <a:buFont typeface="Calibri"/>
              <a:buNone/>
              <a:defRPr sz="13000" b="0">
                <a:solidFill>
                  <a:srgbClr val="4C9BDB"/>
                </a:solidFill>
                <a:latin typeface="Calibri"/>
                <a:ea typeface="Calibri"/>
                <a:cs typeface="Calibri"/>
                <a:sym typeface="Calibri"/>
              </a:defRPr>
            </a:lvl1pPr>
            <a:lvl2pPr marL="914400" lvl="1" indent="-228600" algn="l">
              <a:lnSpc>
                <a:spcPct val="100000"/>
              </a:lnSpc>
              <a:spcBef>
                <a:spcPts val="560"/>
              </a:spcBef>
              <a:spcAft>
                <a:spcPts val="0"/>
              </a:spcAft>
              <a:buClr>
                <a:srgbClr val="4C9BDB"/>
              </a:buClr>
              <a:buSzPts val="2800"/>
              <a:buFont typeface="Calibri"/>
              <a:buNone/>
              <a:defRPr/>
            </a:lvl2pPr>
            <a:lvl3pPr marL="1371600" lvl="2" indent="-228600" algn="l">
              <a:lnSpc>
                <a:spcPct val="100000"/>
              </a:lnSpc>
              <a:spcBef>
                <a:spcPts val="480"/>
              </a:spcBef>
              <a:spcAft>
                <a:spcPts val="0"/>
              </a:spcAft>
              <a:buClr>
                <a:srgbClr val="4C9BDB"/>
              </a:buClr>
              <a:buSzPts val="2400"/>
              <a:buFont typeface="Calibri"/>
              <a:buNone/>
              <a:defRPr/>
            </a:lvl3pPr>
            <a:lvl4pPr marL="1828800" lvl="3" indent="-228600" algn="l">
              <a:lnSpc>
                <a:spcPct val="100000"/>
              </a:lnSpc>
              <a:spcBef>
                <a:spcPts val="400"/>
              </a:spcBef>
              <a:spcAft>
                <a:spcPts val="0"/>
              </a:spcAft>
              <a:buClr>
                <a:srgbClr val="4C9BDB"/>
              </a:buClr>
              <a:buSzPts val="2000"/>
              <a:buFont typeface="Calibri"/>
              <a:buNone/>
              <a:defRPr/>
            </a:lvl4pPr>
            <a:lvl5pPr marL="2286000" lvl="4" indent="-228600" algn="l">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 name="Picture 3">
            <a:extLst>
              <a:ext uri="{FF2B5EF4-FFF2-40B4-BE49-F238E27FC236}">
                <a16:creationId xmlns:a16="http://schemas.microsoft.com/office/drawing/2014/main" id="{F3320A75-6E12-EA49-8279-EB8A61A170BE}"/>
              </a:ext>
            </a:extLst>
          </p:cNvPr>
          <p:cNvPicPr>
            <a:picLocks noChangeAspect="1"/>
          </p:cNvPicPr>
          <p:nvPr userDrawn="1"/>
        </p:nvPicPr>
        <p:blipFill>
          <a:blip r:embed="rId2"/>
          <a:stretch>
            <a:fillRect/>
          </a:stretch>
        </p:blipFill>
        <p:spPr>
          <a:xfrm>
            <a:off x="156575" y="100208"/>
            <a:ext cx="2851744" cy="11739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89"/>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3" name="Picture 2">
            <a:extLst>
              <a:ext uri="{FF2B5EF4-FFF2-40B4-BE49-F238E27FC236}">
                <a16:creationId xmlns:a16="http://schemas.microsoft.com/office/drawing/2014/main" id="{5575A2CC-7A2D-7678-0314-42FB115B225B}"/>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9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Clr>
                <a:srgbClr val="4C9BDB"/>
              </a:buClr>
              <a:buSzPts val="1800"/>
              <a:buNone/>
              <a:defRPr sz="18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280"/>
              </a:spcBef>
              <a:spcAft>
                <a:spcPts val="0"/>
              </a:spcAft>
              <a:buClr>
                <a:srgbClr val="4C9BDB"/>
              </a:buClr>
              <a:buSzPts val="1400"/>
              <a:buNone/>
              <a:defRPr sz="1400" b="0">
                <a:solidFill>
                  <a:srgbClr val="4C9BDB"/>
                </a:solidFill>
                <a:latin typeface="Calibri"/>
                <a:ea typeface="Calibri"/>
                <a:cs typeface="Calibri"/>
                <a:sym typeface="Calibri"/>
              </a:defRPr>
            </a:lvl1pPr>
            <a:lvl2pPr marL="914400" lvl="1" indent="-342900" algn="l">
              <a:lnSpc>
                <a:spcPct val="100000"/>
              </a:lnSpc>
              <a:spcBef>
                <a:spcPts val="360"/>
              </a:spcBef>
              <a:spcAft>
                <a:spcPts val="0"/>
              </a:spcAft>
              <a:buClr>
                <a:srgbClr val="4C9BDB"/>
              </a:buClr>
              <a:buSzPts val="1800"/>
              <a:buChar char="–"/>
              <a:defRPr/>
            </a:lvl2pPr>
            <a:lvl3pPr marL="1371600" lvl="2" indent="-228600" algn="l">
              <a:lnSpc>
                <a:spcPct val="100000"/>
              </a:lnSpc>
              <a:spcBef>
                <a:spcPts val="480"/>
              </a:spcBef>
              <a:spcAft>
                <a:spcPts val="0"/>
              </a:spcAft>
              <a:buClr>
                <a:srgbClr val="4C9BDB"/>
              </a:buClr>
              <a:buSzPts val="2400"/>
              <a:buNone/>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28" name="Google Shape;28;p90"/>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29" name="Google Shape;29;p90"/>
          <p:cNvSpPr txBox="1">
            <a:spLocks noGrp="1"/>
          </p:cNvSpPr>
          <p:nvPr>
            <p:ph type="body" idx="3"/>
          </p:nvPr>
        </p:nvSpPr>
        <p:spPr>
          <a:xfrm>
            <a:off x="720725" y="1439863"/>
            <a:ext cx="10772775" cy="46799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C9BDB"/>
              </a:buClr>
              <a:buSzPts val="1800"/>
              <a:buChar char="•"/>
              <a:defRPr/>
            </a:lvl1pPr>
            <a:lvl2pPr marL="914400" lvl="1" indent="-342900" algn="l">
              <a:lnSpc>
                <a:spcPct val="100000"/>
              </a:lnSpc>
              <a:spcBef>
                <a:spcPts val="360"/>
              </a:spcBef>
              <a:spcAft>
                <a:spcPts val="0"/>
              </a:spcAft>
              <a:buClr>
                <a:srgbClr val="4C9BDB"/>
              </a:buClr>
              <a:buSzPts val="1800"/>
              <a:buChar char="–"/>
              <a:defRPr/>
            </a:lvl2pPr>
            <a:lvl3pPr marL="1371600" lvl="2" indent="-342900" algn="l">
              <a:lnSpc>
                <a:spcPct val="100000"/>
              </a:lnSpc>
              <a:spcBef>
                <a:spcPts val="360"/>
              </a:spcBef>
              <a:spcAft>
                <a:spcPts val="0"/>
              </a:spcAft>
              <a:buClr>
                <a:srgbClr val="4C9BDB"/>
              </a:buClr>
              <a:buSzPts val="1800"/>
              <a:buChar char="•"/>
              <a:defRPr/>
            </a:lvl3pPr>
            <a:lvl4pPr marL="1828800" lvl="3" indent="-342900" algn="l">
              <a:lnSpc>
                <a:spcPct val="100000"/>
              </a:lnSpc>
              <a:spcBef>
                <a:spcPts val="360"/>
              </a:spcBef>
              <a:spcAft>
                <a:spcPts val="0"/>
              </a:spcAft>
              <a:buClr>
                <a:srgbClr val="4C9BDB"/>
              </a:buClr>
              <a:buSzPts val="1800"/>
              <a:buChar char="–"/>
              <a:defRPr/>
            </a:lvl4pPr>
            <a:lvl5pPr marL="2286000" lvl="4" indent="-342900" algn="l">
              <a:lnSpc>
                <a:spcPct val="100000"/>
              </a:lnSpc>
              <a:spcBef>
                <a:spcPts val="360"/>
              </a:spcBef>
              <a:spcAft>
                <a:spcPts val="0"/>
              </a:spcAft>
              <a:buClr>
                <a:srgbClr val="4C9BDB"/>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 name="Picture 1">
            <a:extLst>
              <a:ext uri="{FF2B5EF4-FFF2-40B4-BE49-F238E27FC236}">
                <a16:creationId xmlns:a16="http://schemas.microsoft.com/office/drawing/2014/main" id="{9DA10573-D382-0248-FEFF-F076DB8FE5A8}"/>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0"/>
        <p:cNvGrpSpPr/>
        <p:nvPr/>
      </p:nvGrpSpPr>
      <p:grpSpPr>
        <a:xfrm>
          <a:off x="0" y="0"/>
          <a:ext cx="0" cy="0"/>
          <a:chOff x="0" y="0"/>
          <a:chExt cx="0" cy="0"/>
        </a:xfrm>
      </p:grpSpPr>
      <p:sp>
        <p:nvSpPr>
          <p:cNvPr id="31" name="Google Shape;31;p9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1"/>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4" name="Google Shape;34;p91"/>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028C504A-ECB3-04E6-2071-E1884633C6A6}"/>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Blank">
  <p:cSld name="5_Blank">
    <p:spTree>
      <p:nvGrpSpPr>
        <p:cNvPr id="1" name="Shape 35"/>
        <p:cNvGrpSpPr/>
        <p:nvPr/>
      </p:nvGrpSpPr>
      <p:grpSpPr>
        <a:xfrm>
          <a:off x="0" y="0"/>
          <a:ext cx="0" cy="0"/>
          <a:chOff x="0" y="0"/>
          <a:chExt cx="0" cy="0"/>
        </a:xfrm>
      </p:grpSpPr>
      <p:sp>
        <p:nvSpPr>
          <p:cNvPr id="36" name="Google Shape;36;p9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4C9BDB"/>
              </a:buClr>
              <a:buSzPts val="4400"/>
              <a:buFont typeface="Calibri"/>
              <a:buNone/>
              <a:defRPr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92"/>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640"/>
              </a:spcBef>
              <a:spcAft>
                <a:spcPts val="0"/>
              </a:spcAft>
              <a:buClr>
                <a:srgbClr val="4C9BDB"/>
              </a:buClr>
              <a:buSzPts val="3200"/>
              <a:buFont typeface="Calibri"/>
              <a:buNone/>
              <a:defRPr>
                <a:solidFill>
                  <a:srgbClr val="4C9BDB"/>
                </a:solidFill>
                <a:latin typeface="Calibri"/>
                <a:ea typeface="Calibri"/>
                <a:cs typeface="Calibri"/>
                <a:sym typeface="Calibri"/>
              </a:defRPr>
            </a:lvl1pPr>
            <a:lvl2pPr marL="914400" lvl="1" indent="-228600" algn="ctr">
              <a:lnSpc>
                <a:spcPct val="100000"/>
              </a:lnSpc>
              <a:spcBef>
                <a:spcPts val="560"/>
              </a:spcBef>
              <a:spcAft>
                <a:spcPts val="0"/>
              </a:spcAft>
              <a:buClr>
                <a:srgbClr val="4C9BDB"/>
              </a:buClr>
              <a:buSzPts val="2800"/>
              <a:buFont typeface="Calibri"/>
              <a:buNone/>
              <a:defRPr/>
            </a:lvl2pPr>
            <a:lvl3pPr marL="1371600" lvl="2" indent="-228600" algn="ctr">
              <a:lnSpc>
                <a:spcPct val="100000"/>
              </a:lnSpc>
              <a:spcBef>
                <a:spcPts val="480"/>
              </a:spcBef>
              <a:spcAft>
                <a:spcPts val="0"/>
              </a:spcAft>
              <a:buClr>
                <a:srgbClr val="4C9BDB"/>
              </a:buClr>
              <a:buSzPts val="2400"/>
              <a:buFont typeface="Calibri"/>
              <a:buNone/>
              <a:defRPr/>
            </a:lvl3pPr>
            <a:lvl4pPr marL="1828800" lvl="3" indent="-228600" algn="ctr">
              <a:lnSpc>
                <a:spcPct val="100000"/>
              </a:lnSpc>
              <a:spcBef>
                <a:spcPts val="400"/>
              </a:spcBef>
              <a:spcAft>
                <a:spcPts val="0"/>
              </a:spcAft>
              <a:buClr>
                <a:srgbClr val="4C9BDB"/>
              </a:buClr>
              <a:buSzPts val="2000"/>
              <a:buFont typeface="Calibri"/>
              <a:buNone/>
              <a:defRPr/>
            </a:lvl4pPr>
            <a:lvl5pPr marL="2286000" lvl="4" indent="-228600" algn="ctr">
              <a:lnSpc>
                <a:spcPct val="100000"/>
              </a:lnSpc>
              <a:spcBef>
                <a:spcPts val="400"/>
              </a:spcBef>
              <a:spcAft>
                <a:spcPts val="0"/>
              </a:spcAft>
              <a:buClr>
                <a:srgbClr val="4C9BDB"/>
              </a:buClr>
              <a:buSzPts val="2000"/>
              <a:buFont typeface="Calibri"/>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39" name="Google Shape;39;p92"/>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pic>
        <p:nvPicPr>
          <p:cNvPr id="2" name="Picture 1">
            <a:extLst>
              <a:ext uri="{FF2B5EF4-FFF2-40B4-BE49-F238E27FC236}">
                <a16:creationId xmlns:a16="http://schemas.microsoft.com/office/drawing/2014/main" id="{CF80A159-5E3E-0694-B306-DC0BF2DE109B}"/>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0"/>
        <p:cNvGrpSpPr/>
        <p:nvPr/>
      </p:nvGrpSpPr>
      <p:grpSpPr>
        <a:xfrm>
          <a:off x="0" y="0"/>
          <a:ext cx="0" cy="0"/>
          <a:chOff x="0" y="0"/>
          <a:chExt cx="0" cy="0"/>
        </a:xfrm>
      </p:grpSpPr>
      <p:cxnSp>
        <p:nvCxnSpPr>
          <p:cNvPr id="43" name="Google Shape;43;p93"/>
          <p:cNvCxnSpPr/>
          <p:nvPr/>
        </p:nvCxnSpPr>
        <p:spPr>
          <a:xfrm>
            <a:off x="0" y="746125"/>
            <a:ext cx="12192000" cy="0"/>
          </a:xfrm>
          <a:prstGeom prst="straightConnector1">
            <a:avLst/>
          </a:prstGeom>
          <a:noFill/>
          <a:ln w="9525" cap="flat" cmpd="sng">
            <a:solidFill>
              <a:srgbClr val="595959"/>
            </a:solidFill>
            <a:prstDash val="solid"/>
            <a:round/>
            <a:headEnd type="none" w="sm" len="sm"/>
            <a:tailEnd type="none" w="sm" len="sm"/>
          </a:ln>
        </p:spPr>
      </p:cxnSp>
      <p:sp>
        <p:nvSpPr>
          <p:cNvPr id="44" name="Google Shape;44;p9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C9BDB"/>
              </a:buClr>
              <a:buSzPts val="2400"/>
              <a:buFont typeface="Calibri"/>
              <a:buNone/>
              <a:defRPr sz="2400" b="1">
                <a:solidFill>
                  <a:srgbClr val="4C9BDB"/>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 name="Picture 1">
            <a:extLst>
              <a:ext uri="{FF2B5EF4-FFF2-40B4-BE49-F238E27FC236}">
                <a16:creationId xmlns:a16="http://schemas.microsoft.com/office/drawing/2014/main" id="{A589CFA5-DDAA-B17D-94A8-D531555C588A}"/>
              </a:ext>
            </a:extLst>
          </p:cNvPr>
          <p:cNvPicPr>
            <a:picLocks noChangeAspect="1"/>
          </p:cNvPicPr>
          <p:nvPr userDrawn="1"/>
        </p:nvPicPr>
        <p:blipFill>
          <a:blip r:embed="rId2"/>
          <a:stretch>
            <a:fillRect/>
          </a:stretch>
        </p:blipFill>
        <p:spPr>
          <a:xfrm>
            <a:off x="37578" y="37578"/>
            <a:ext cx="1590805" cy="65489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4C9BDB"/>
              </a:buClr>
              <a:buSzPts val="4400"/>
              <a:buFont typeface="Arial"/>
              <a:buNone/>
              <a:defRPr sz="4400" b="0" i="0" u="none" strike="noStrike" cap="none">
                <a:solidFill>
                  <a:srgbClr val="4C9BD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C9BDB"/>
              </a:buClr>
              <a:buSzPts val="3200"/>
              <a:buFont typeface="Arial"/>
              <a:buChar char="•"/>
              <a:defRPr sz="3200" b="0" i="0" u="none" strike="noStrike" cap="none">
                <a:solidFill>
                  <a:srgbClr val="4C9BDB"/>
                </a:solidFill>
                <a:latin typeface="Calibri"/>
                <a:ea typeface="Calibri"/>
                <a:cs typeface="Calibri"/>
                <a:sym typeface="Calibri"/>
              </a:defRPr>
            </a:lvl1pPr>
            <a:lvl2pPr marL="914400" marR="0" lvl="1" indent="-406400" algn="l" rtl="0">
              <a:lnSpc>
                <a:spcPct val="100000"/>
              </a:lnSpc>
              <a:spcBef>
                <a:spcPts val="560"/>
              </a:spcBef>
              <a:spcAft>
                <a:spcPts val="0"/>
              </a:spcAft>
              <a:buClr>
                <a:srgbClr val="4C9BDB"/>
              </a:buClr>
              <a:buSzPts val="2800"/>
              <a:buFont typeface="Arial"/>
              <a:buChar char="–"/>
              <a:defRPr sz="2800" b="0" i="0" u="none" strike="noStrike" cap="none">
                <a:solidFill>
                  <a:srgbClr val="4C9BDB"/>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4C9BDB"/>
              </a:buClr>
              <a:buSzPts val="2400"/>
              <a:buFont typeface="Arial"/>
              <a:buChar char="•"/>
              <a:defRPr sz="2400" b="0" i="0" u="none" strike="noStrike" cap="none">
                <a:solidFill>
                  <a:srgbClr val="4C9BDB"/>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4C9BDB"/>
              </a:buClr>
              <a:buSzPts val="2000"/>
              <a:buFont typeface="Arial"/>
              <a:buChar char="»"/>
              <a:defRPr sz="2000" b="0" i="0" u="none" strike="noStrike" cap="none">
                <a:solidFill>
                  <a:srgbClr val="4C9BDB"/>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609600" y="6356359"/>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165600" y="6356359"/>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4CB2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737600" y="635635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4CB2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www.globalcarbonproject.org/carbonbudge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http://www.globalcarbonproject.org/carbonbudg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www.globalcarbonproject.org/carbonbudge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globalcarbonproject.org/carbonbudg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hyperlink" Target="http://www.globalcarbonproject.org/carbonbudge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www.globalcarbonproject.org/carbonbudg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www.globalcarbonproject.org/carbonbudg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hyperlink" Target="http://www.globalcarbonproject.org/carbonbudge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dx.doi.org/10.1016/j.gloenvcha.2016.05.009"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iamconsortium.org/" TargetMode="External"/><Relationship Id="rId5" Type="http://schemas.openxmlformats.org/officeDocument/2006/relationships/hyperlink" Target="https://tntcat.iiasa.ac.at/SspDb/dsd?Action=htmlpage&amp;page=welcome" TargetMode="External"/><Relationship Id="rId4" Type="http://schemas.openxmlformats.org/officeDocument/2006/relationships/hyperlink" Target="https://www.nature.com/articles/s41558-018-0091-3" TargetMode="External"/><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www.globalcarbonproject.org/carbonbudg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www.globalcarbonproject.org/carbonbudg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www.globalcarbonproject.org/carbonbudget/"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hyperlink" Target="http://www.globalcarbonproject.org/carbonbudge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http://www.globalcarbonproject.org/carbonbudg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7" Type="http://schemas.openxmlformats.org/officeDocument/2006/relationships/image" Target="../media/image44.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globalcarbonproject.org/carbonbudge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www.globalcarbonproject.org/carbonbudge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hyperlink" Target="http://www.globalcarbonproject.org/carbonbudge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hyperlink" Target="http://www.globalcarbonproject.org/carbonbudg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www.globalcarbonproject.org/carbonbudge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hyperlink" Target="http://www.globalcarbonproject.org/carbonbudge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hyperlink" Target="http://www.globalcarbonproject.org/carbonbudge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eia.gov/outlooks/steo/archives/Nov23.pdf" TargetMode="External"/><Relationship Id="rId7" Type="http://schemas.openxmlformats.org/officeDocument/2006/relationships/image" Target="../media/image57.sv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5-5301-202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hyperlink" Target="http://www.globalcarbonproject.org/carbonbudge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hyperlink" Target="http://www.globalcarbonproject.org/carbonbudge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hyperlink" Target="http://www.globalcarbonproject.org/carbonbudget/"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mailto:Pep.Canadell@csiro.au" TargetMode="External"/><Relationship Id="rId3" Type="http://schemas.openxmlformats.org/officeDocument/2006/relationships/hyperlink" Target="https://globalcarbonbudget.org/carbonbudget"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hyperlink" Target="http://www.globalcarbonatlas.org/" TargetMode="Externa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hyperlink" Target="http://www.globalcarbonproject.org/carbonbudget/"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3.png"/><Relationship Id="rId7"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5-5301-2023" TargetMode="External"/><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hyperlink" Target="http://www.globalcarbonproject.org/carbonbudge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7" Type="http://schemas.openxmlformats.org/officeDocument/2006/relationships/image" Target="../media/image26.sv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70.png"/><Relationship Id="rId4" Type="http://schemas.openxmlformats.org/officeDocument/2006/relationships/hyperlink" Target="http://www.globalcarbonproject.org/carbonbudget/"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hyperlink" Target="https://doi.org/10.5194/essd-15-1093-2023" TargetMode="External"/><Relationship Id="rId4" Type="http://schemas.openxmlformats.org/officeDocument/2006/relationships/hyperlink" Target="http://www.globalcarbonproject.org/carbonbudget/"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5-5301-2023" TargetMode="External"/><Relationship Id="rId4" Type="http://schemas.openxmlformats.org/officeDocument/2006/relationships/image" Target="../media/image73.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s://doi.org/10.5194/essd-15-5301-2023" TargetMode="External"/><Relationship Id="rId7"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75.jpeg"/><Relationship Id="rId4" Type="http://schemas.openxmlformats.org/officeDocument/2006/relationships/hyperlink" Target="http://www.globalcarbonproject.org/carbonbudget/" TargetMode="External"/><Relationship Id="rId9"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hyperlink" Target="https://tinyurl.com/GCB23fi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globalcarbonbudget.org/carbonbudget"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hyperlink" Target="http://www.globalcarbonproject.org/carbonbudge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5-5301-2023"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82.jpeg"/><Relationship Id="rId4" Type="http://schemas.openxmlformats.org/officeDocument/2006/relationships/hyperlink" Target="http://www.globalcarbonproject.org/carbonbudget/"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gml.noaa.gov/ccgg/trends/" TargetMode="External"/><Relationship Id="rId7" Type="http://schemas.openxmlformats.org/officeDocument/2006/relationships/image" Target="../media/image84.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5-5301-2023"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hyperlink" Target="http://www.globalcarbonproject.org/carbonbudget/"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hyperlink" Target="https://www.socat.info/" TargetMode="External"/><Relationship Id="rId7"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5-5301-2023" TargetMode="External"/><Relationship Id="rId4" Type="http://schemas.openxmlformats.org/officeDocument/2006/relationships/hyperlink" Target="https://doi.org/10.5194/essd-8-383-2016"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hyperlink" Target="http://www.globalcarbonproject.org/carbonbudge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hyperlink" Target="http://www.globalcarbonproject.org/carbonbudge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www.globalcarbonproject.org/carbonbudget/"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hyperlink" Target="http://www.globalcarbonproject.org/carbonbudg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lobalcarbonbudget.org/carbonbudg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inyurl.com/GCB23fig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5-5301-2023" TargetMode="External"/><Relationship Id="rId4" Type="http://schemas.openxmlformats.org/officeDocument/2006/relationships/image" Target="../media/image95.svg"/></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hyperlink" Target="http://www.globalcarbonproject.org/carbonbudge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oi.org/10.5194/essd-15-2295-2023" TargetMode="External"/><Relationship Id="rId7" Type="http://schemas.openxmlformats.org/officeDocument/2006/relationships/image" Target="../media/image99.sv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5-5301-2023"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hyperlink" Target="http://www.globalcarbonproject.org/carbonbudget/"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svg"/><Relationship Id="rId18" Type="http://schemas.openxmlformats.org/officeDocument/2006/relationships/image" Target="../media/image114.jpeg"/><Relationship Id="rId3" Type="http://schemas.openxmlformats.org/officeDocument/2006/relationships/hyperlink" Target="https://www.carboncyclescience.us/" TargetMode="External"/><Relationship Id="rId21" Type="http://schemas.openxmlformats.org/officeDocument/2006/relationships/hyperlink" Target="http://www.nies.go.jp/" TargetMode="External"/><Relationship Id="rId7" Type="http://schemas.openxmlformats.org/officeDocument/2006/relationships/image" Target="../media/image104.sv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notesSlide" Target="../notesSlides/notesSlide65.xml"/><Relationship Id="rId16" Type="http://schemas.openxmlformats.org/officeDocument/2006/relationships/image" Target="../media/image112.svg"/><Relationship Id="rId20" Type="http://schemas.openxmlformats.org/officeDocument/2006/relationships/image" Target="../media/image116.sv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hyperlink" Target="http://www.lsce.ipsl.fr/en/" TargetMode="External"/><Relationship Id="rId5" Type="http://schemas.openxmlformats.org/officeDocument/2006/relationships/image" Target="../media/image2.png"/><Relationship Id="rId15" Type="http://schemas.openxmlformats.org/officeDocument/2006/relationships/image" Target="../media/image111.png"/><Relationship Id="rId10" Type="http://schemas.openxmlformats.org/officeDocument/2006/relationships/image" Target="../media/image107.png"/><Relationship Id="rId19" Type="http://schemas.openxmlformats.org/officeDocument/2006/relationships/image" Target="../media/image115.png"/><Relationship Id="rId4" Type="http://schemas.openxmlformats.org/officeDocument/2006/relationships/image" Target="../media/image102.png"/><Relationship Id="rId9" Type="http://schemas.openxmlformats.org/officeDocument/2006/relationships/image" Target="../media/image106.png"/><Relationship Id="rId14" Type="http://schemas.openxmlformats.org/officeDocument/2006/relationships/image" Target="../media/image110.png"/><Relationship Id="rId22" Type="http://schemas.openxmlformats.org/officeDocument/2006/relationships/image" Target="../media/image11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hyperlink" Target="http://www.globalcarbonproject.org/carbonbudge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hyperlink" Target="http://www.globalcarbonproject.org/carbonbudge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hyperlink" Target="http://www.globalcarbonproject.org/carbonbudge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hyperlink" Target="http://www.globalcarbonproject.org/carbonbudge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5-5301-2023" TargetMode="External"/><Relationship Id="rId4" Type="http://schemas.openxmlformats.org/officeDocument/2006/relationships/image" Target="../media/image126.svg"/></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hyperlink" Target="http://www.globalcarbonproject.org/carbonbudge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hyperlink" Target="http://www.globalcarbonproject.org/carbonbudget/"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unstats.un.org/unsd/default.htm" TargetMode="External"/><Relationship Id="rId7" Type="http://schemas.openxmlformats.org/officeDocument/2006/relationships/image" Target="../media/image132.sv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5-5301-2023"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hyperlink" Target="http://www.globalcarbonproject.org/carbonbudget/"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hyperlink" Target="http://www.globalcarbonproject.org/carbonbudget/"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hyperlink" Target="http://www.globalcarbonproject.org/carbonbudget/"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https://gml.noaa.gov/ccgg/trends/"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5-5301-2023" TargetMode="External"/><Relationship Id="rId4" Type="http://schemas.openxmlformats.org/officeDocument/2006/relationships/hyperlink" Target="https://scripps.ucsd.edu/"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7" Type="http://schemas.openxmlformats.org/officeDocument/2006/relationships/image" Target="../media/image140.sv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hyperlink" Target="http://www.globalcarbonproject.org/" TargetMode="External"/><Relationship Id="rId4" Type="http://schemas.openxmlformats.org/officeDocument/2006/relationships/hyperlink" Target="https://doi.org/10.5194/essd-15-5301-2023"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7" Type="http://schemas.openxmlformats.org/officeDocument/2006/relationships/image" Target="../media/image142.sv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141.png"/><Relationship Id="rId5" Type="http://schemas.openxmlformats.org/officeDocument/2006/relationships/hyperlink" Target="http://www.globalcarbonproject.org/" TargetMode="External"/><Relationship Id="rId4" Type="http://schemas.openxmlformats.org/officeDocument/2006/relationships/hyperlink" Target="https://doi.org/10.5194/essd-15-5301-2023"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pnas.org/content/108/21/8903" TargetMode="External"/><Relationship Id="rId7" Type="http://schemas.openxmlformats.org/officeDocument/2006/relationships/image" Target="../media/image144.sv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hyperlink" Target="http://www.globalcarbonproject.org/carbonbudget/" TargetMode="External"/><Relationship Id="rId4" Type="http://schemas.openxmlformats.org/officeDocument/2006/relationships/hyperlink" Target="https://doi.org/10.5194/essd-15-5301-2023"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oi.org/10.1126/science.abj1572"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146.png"/><Relationship Id="rId4" Type="http://schemas.openxmlformats.org/officeDocument/2006/relationships/image" Target="../media/image14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hyperlink" Target="http://www.globalcarbonproject.org/carbonbudget/"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hyperlink" Target="http://www.globalcarbonproject.org/carbonbudget/"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hyperlink" Target="http://www.globalcarbonproject.org/carbonbudget/"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5194/essd-15-5301-2023"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hyperlink" Target="http://www.globalcarbonproject.org/carbonbudget/"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3" Type="http://schemas.openxmlformats.org/officeDocument/2006/relationships/image" Target="../media/image14.png"/><Relationship Id="rId7" Type="http://schemas.openxmlformats.org/officeDocument/2006/relationships/hyperlink" Target="https://www.ipcc.ch/report/ar6/wg1/"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oi.org/10.5194/essd-15-5301-2023" TargetMode="External"/><Relationship Id="rId5" Type="http://schemas.openxmlformats.org/officeDocument/2006/relationships/hyperlink" Target="https://gml.noaa.gov/ccgg/trends/" TargetMode="External"/><Relationship Id="rId4" Type="http://schemas.openxmlformats.org/officeDocument/2006/relationships/image" Target="../media/image15.svg"/></Relationships>
</file>

<file path=ppt/slides/_rels/slide90.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hyperlink" Target="http://www.globalcarbonproject.org/carbonbudget/"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hyperlink" Target="http://www.globalcarbonproject.org/carbonbudget/"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hyperlink" Target="http://www.globalcarbonproject.org/carbonbudget/"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hyperlink" Target="http://www.globalcarbonproject.org/carbonbudget/"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energyinst.org/statistical-review"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hyperlink" Target="http://www.globalcarbonproject.org/carbonbudg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title"/>
          </p:nvPr>
        </p:nvSpPr>
        <p:spPr>
          <a:xfrm>
            <a:off x="2082063" y="2232667"/>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595959"/>
              </a:buClr>
              <a:buSzPts val="4400"/>
              <a:buFont typeface="Calibri"/>
              <a:buNone/>
            </a:pPr>
            <a:r>
              <a:rPr lang="en-GB" b="1" noProof="1">
                <a:solidFill>
                  <a:srgbClr val="595959"/>
                </a:solidFill>
                <a:latin typeface="Calibri"/>
                <a:ea typeface="Calibri"/>
                <a:cs typeface="Calibri"/>
                <a:sym typeface="Calibri"/>
              </a:rPr>
              <a:t>Global Carbon Budget</a:t>
            </a:r>
            <a:endParaRPr lang="en-GB" noProof="1"/>
          </a:p>
        </p:txBody>
      </p:sp>
      <p:sp>
        <p:nvSpPr>
          <p:cNvPr id="51" name="Google Shape;51;p1"/>
          <p:cNvSpPr txBox="1">
            <a:spLocks noGrp="1"/>
          </p:cNvSpPr>
          <p:nvPr>
            <p:ph type="body" idx="4294967295"/>
          </p:nvPr>
        </p:nvSpPr>
        <p:spPr>
          <a:xfrm>
            <a:off x="7197725" y="6257489"/>
            <a:ext cx="4994275" cy="5588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600"/>
              <a:buNone/>
            </a:pPr>
            <a:r>
              <a:rPr lang="en-GB" sz="1600" noProof="1">
                <a:solidFill>
                  <a:srgbClr val="4083B7"/>
                </a:solidFill>
              </a:rPr>
              <a:t>Published on 5 December 2023</a:t>
            </a:r>
            <a:endParaRPr lang="en-GB" noProof="1">
              <a:solidFill>
                <a:srgbClr val="4083B7"/>
              </a:solidFill>
            </a:endParaRPr>
          </a:p>
        </p:txBody>
      </p:sp>
      <p:sp>
        <p:nvSpPr>
          <p:cNvPr id="52" name="Google Shape;52;p1"/>
          <p:cNvSpPr txBox="1">
            <a:spLocks noGrp="1"/>
          </p:cNvSpPr>
          <p:nvPr>
            <p:ph type="body" idx="1"/>
          </p:nvPr>
        </p:nvSpPr>
        <p:spPr>
          <a:xfrm>
            <a:off x="2962427" y="3383780"/>
            <a:ext cx="6466403" cy="1416829"/>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00000"/>
              </a:lnSpc>
              <a:spcBef>
                <a:spcPts val="0"/>
              </a:spcBef>
              <a:spcAft>
                <a:spcPts val="0"/>
              </a:spcAft>
              <a:buClr>
                <a:srgbClr val="595959"/>
              </a:buClr>
              <a:buSzPct val="100000"/>
              <a:buFont typeface="Calibri"/>
              <a:buNone/>
            </a:pPr>
            <a:r>
              <a:rPr lang="en-GB" noProof="1">
                <a:solidFill>
                  <a:srgbClr val="595959"/>
                </a:solidFill>
                <a:latin typeface="Calibri"/>
                <a:ea typeface="Calibri"/>
                <a:cs typeface="Calibri"/>
                <a:sym typeface="Calibri"/>
              </a:rPr>
              <a:t>2022</a:t>
            </a:r>
            <a:endParaRPr lang="en-GB" noProof="1"/>
          </a:p>
        </p:txBody>
      </p:sp>
      <p:sp>
        <p:nvSpPr>
          <p:cNvPr id="53" name="Google Shape;53;p1"/>
          <p:cNvSpPr txBox="1">
            <a:spLocks noGrp="1"/>
          </p:cNvSpPr>
          <p:nvPr>
            <p:ph type="body" idx="4294967295"/>
          </p:nvPr>
        </p:nvSpPr>
        <p:spPr>
          <a:xfrm>
            <a:off x="7197725" y="6550574"/>
            <a:ext cx="4994275" cy="38674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4C9BDB"/>
              </a:buClr>
              <a:buSzPts val="1000"/>
              <a:buNone/>
            </a:pPr>
            <a:r>
              <a:rPr lang="en-GB" sz="1000" noProof="1">
                <a:solidFill>
                  <a:srgbClr val="4083B7"/>
                </a:solidFill>
              </a:rPr>
              <a:t>PowerPoint version 1.0</a:t>
            </a:r>
          </a:p>
        </p:txBody>
      </p:sp>
      <p:pic>
        <p:nvPicPr>
          <p:cNvPr id="54" name="Google Shape;54;p1"/>
          <p:cNvPicPr preferRelativeResize="0"/>
          <p:nvPr/>
        </p:nvPicPr>
        <p:blipFill rotWithShape="1">
          <a:blip r:embed="rId3">
            <a:alphaModFix/>
          </a:blip>
          <a:srcRect/>
          <a:stretch/>
        </p:blipFill>
        <p:spPr>
          <a:xfrm>
            <a:off x="1670600" y="6310685"/>
            <a:ext cx="1483305" cy="452407"/>
          </a:xfrm>
          <a:prstGeom prst="rect">
            <a:avLst/>
          </a:prstGeom>
          <a:noFill/>
          <a:ln>
            <a:noFill/>
          </a:ln>
        </p:spPr>
      </p:pic>
      <p:sp>
        <p:nvSpPr>
          <p:cNvPr id="55" name="Google Shape;55;p1"/>
          <p:cNvSpPr txBox="1"/>
          <p:nvPr/>
        </p:nvSpPr>
        <p:spPr>
          <a:xfrm>
            <a:off x="278296" y="6299966"/>
            <a:ext cx="1392304"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The GCP is a Global</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Research Project of</a:t>
            </a: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3379503" y="6299965"/>
            <a:ext cx="1128707"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Calibri"/>
                <a:ea typeface="Calibri"/>
                <a:cs typeface="Calibri"/>
                <a:sym typeface="Calibri"/>
              </a:rPr>
              <a:t>and a Research</a:t>
            </a:r>
            <a:br>
              <a:rPr lang="en-GB" sz="1200" b="0" i="0" u="none" strike="noStrike" cap="none">
                <a:solidFill>
                  <a:srgbClr val="7F7F7F"/>
                </a:solidFill>
                <a:latin typeface="Calibri"/>
                <a:ea typeface="Calibri"/>
                <a:cs typeface="Calibri"/>
                <a:sym typeface="Calibri"/>
              </a:rPr>
            </a:br>
            <a:r>
              <a:rPr lang="en-GB" sz="1200" b="0" i="0" u="none" strike="noStrike" cap="none">
                <a:solidFill>
                  <a:srgbClr val="7F7F7F"/>
                </a:solidFill>
                <a:latin typeface="Calibri"/>
                <a:ea typeface="Calibri"/>
                <a:cs typeface="Calibri"/>
                <a:sym typeface="Calibri"/>
              </a:rPr>
              <a:t>Partner of</a:t>
            </a:r>
            <a:endParaRPr sz="1400" b="0" i="0" u="none" strike="noStrike" cap="none">
              <a:solidFill>
                <a:srgbClr val="000000"/>
              </a:solidFill>
              <a:latin typeface="Arial"/>
              <a:ea typeface="Arial"/>
              <a:cs typeface="Arial"/>
              <a:sym typeface="Arial"/>
            </a:endParaRPr>
          </a:p>
        </p:txBody>
      </p:sp>
      <p:pic>
        <p:nvPicPr>
          <p:cNvPr id="57" name="Google Shape;57;p1"/>
          <p:cNvPicPr preferRelativeResize="0"/>
          <p:nvPr/>
        </p:nvPicPr>
        <p:blipFill rotWithShape="1">
          <a:blip r:embed="rId4" cstate="hqprint">
            <a:alphaModFix/>
            <a:extLst>
              <a:ext uri="{28A0092B-C50C-407E-A947-70E740481C1C}">
                <a14:useLocalDpi xmlns:a14="http://schemas.microsoft.com/office/drawing/2010/main"/>
              </a:ext>
            </a:extLst>
          </a:blip>
          <a:srcRect t="15084"/>
          <a:stretch/>
        </p:blipFill>
        <p:spPr>
          <a:xfrm>
            <a:off x="4508210" y="6230695"/>
            <a:ext cx="1684618" cy="548917"/>
          </a:xfrm>
          <a:prstGeom prst="rect">
            <a:avLst/>
          </a:prstGeom>
          <a:noFill/>
          <a:ln>
            <a:noFill/>
          </a:ln>
        </p:spPr>
      </p:pic>
      <p:cxnSp>
        <p:nvCxnSpPr>
          <p:cNvPr id="58" name="Google Shape;58;p1"/>
          <p:cNvCxnSpPr/>
          <p:nvPr/>
        </p:nvCxnSpPr>
        <p:spPr>
          <a:xfrm>
            <a:off x="0" y="6219821"/>
            <a:ext cx="12192000" cy="0"/>
          </a:xfrm>
          <a:prstGeom prst="straightConnector1">
            <a:avLst/>
          </a:prstGeom>
          <a:noFill/>
          <a:ln w="19050" cap="flat" cmpd="sng">
            <a:solidFill>
              <a:srgbClr val="595959"/>
            </a:solidFill>
            <a:prstDash val="solid"/>
            <a:round/>
            <a:headEnd type="none" w="sm" len="sm"/>
            <a:tailEnd type="none" w="sm" len="sm"/>
          </a:ln>
        </p:spPr>
      </p:cxnSp>
      <p:sp>
        <p:nvSpPr>
          <p:cNvPr id="5" name="Rectangle 4">
            <a:extLst>
              <a:ext uri="{FF2B5EF4-FFF2-40B4-BE49-F238E27FC236}">
                <a16:creationId xmlns:a16="http://schemas.microsoft.com/office/drawing/2014/main" id="{DDD790E4-B074-AAD5-8EBF-F37CF95F9DE2}"/>
              </a:ext>
            </a:extLst>
          </p:cNvPr>
          <p:cNvSpPr/>
          <p:nvPr/>
        </p:nvSpPr>
        <p:spPr>
          <a:xfrm>
            <a:off x="0" y="1503297"/>
            <a:ext cx="12191999" cy="376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5BEF39D-5F68-7FAE-9444-C4719F50B8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9569" y="1735982"/>
            <a:ext cx="8632859" cy="3139221"/>
          </a:xfrm>
          <a:prstGeom prst="rect">
            <a:avLst/>
          </a:prstGeom>
        </p:spPr>
      </p:pic>
      <p:sp>
        <p:nvSpPr>
          <p:cNvPr id="7" name="TextBox 6">
            <a:extLst>
              <a:ext uri="{FF2B5EF4-FFF2-40B4-BE49-F238E27FC236}">
                <a16:creationId xmlns:a16="http://schemas.microsoft.com/office/drawing/2014/main" id="{88EABB7A-DFFF-2B4D-3299-7A1CD2427E63}"/>
              </a:ext>
            </a:extLst>
          </p:cNvPr>
          <p:cNvSpPr txBox="1"/>
          <p:nvPr/>
        </p:nvSpPr>
        <p:spPr>
          <a:xfrm>
            <a:off x="5170753" y="4218547"/>
            <a:ext cx="2044149" cy="1015663"/>
          </a:xfrm>
          <a:prstGeom prst="rect">
            <a:avLst/>
          </a:prstGeom>
          <a:noFill/>
        </p:spPr>
        <p:txBody>
          <a:bodyPr wrap="none" rtlCol="0">
            <a:spAutoFit/>
          </a:bodyPr>
          <a:lstStyle/>
          <a:p>
            <a:r>
              <a:rPr lang="en-US" sz="6000">
                <a:solidFill>
                  <a:schemeClr val="bg1"/>
                </a:solidFill>
                <a:latin typeface="Abadi" panose="020B0604020104020204" pitchFamily="34" charset="0"/>
              </a:rPr>
              <a:t>2023</a:t>
            </a:r>
            <a:endParaRPr lang="en-GB" sz="6000">
              <a:solidFill>
                <a:schemeClr val="bg1"/>
              </a:solidFill>
              <a:latin typeface="Abadi" panose="020B06040201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35" name="Google Shape;135;p10"/>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Key Highlights in 2023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6" name="Google Shape;156;p12"/>
          <p:cNvSpPr txBox="1">
            <a:spLocks noGrp="1"/>
          </p:cNvSpPr>
          <p:nvPr>
            <p:ph type="body" idx="1"/>
          </p:nvPr>
        </p:nvSpPr>
        <p:spPr>
          <a:xfrm>
            <a:off x="130261" y="767149"/>
            <a:ext cx="11944513" cy="848817"/>
          </a:xfrm>
          <a:prstGeom prst="rect">
            <a:avLst/>
          </a:prstGeom>
          <a:noFill/>
          <a:ln>
            <a:noFill/>
          </a:ln>
        </p:spPr>
        <p:txBody>
          <a:bodyPr spcFirstLastPara="1" wrap="square" lIns="91425" tIns="0" rIns="91425" bIns="0" anchor="ctr" anchorCtr="0">
            <a:norm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37.1 ± 2 GtCO</a:t>
            </a:r>
            <a:r>
              <a:rPr lang="en-GB" baseline="-25000" noProof="1">
                <a:solidFill>
                  <a:srgbClr val="4083B7"/>
                </a:solidFill>
              </a:rPr>
              <a:t>2</a:t>
            </a:r>
            <a:r>
              <a:rPr lang="en-GB" noProof="1">
                <a:solidFill>
                  <a:srgbClr val="4083B7"/>
                </a:solidFill>
              </a:rPr>
              <a:t> in 2022, 63% over 1990</a:t>
            </a:r>
            <a:br>
              <a:rPr lang="en-GB" noProof="1">
                <a:solidFill>
                  <a:srgbClr val="4083B7"/>
                </a:solidFill>
              </a:rPr>
            </a:br>
            <a:r>
              <a:rPr lang="en-GB" noProof="1">
                <a:solidFill>
                  <a:srgbClr val="4083B7"/>
                </a:solidFill>
              </a:rPr>
              <a:t>  Projection for 2023: 37.5 ± 2 GtCO</a:t>
            </a:r>
            <a:r>
              <a:rPr lang="en-GB" baseline="-25000" noProof="1">
                <a:solidFill>
                  <a:srgbClr val="4083B7"/>
                </a:solidFill>
              </a:rPr>
              <a:t>2</a:t>
            </a:r>
            <a:r>
              <a:rPr lang="en-GB" noProof="1">
                <a:solidFill>
                  <a:srgbClr val="4083B7"/>
                </a:solidFill>
              </a:rPr>
              <a:t>, 1.1% [0.0% to +2.1%] higher than 2022</a:t>
            </a:r>
          </a:p>
        </p:txBody>
      </p:sp>
      <p:sp>
        <p:nvSpPr>
          <p:cNvPr id="149" name="Google Shape;149;p1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When including cement carbonation, the 2022 and 2023 estimates amount to 36.4 ± 2 GtCO</a:t>
            </a:r>
            <a:r>
              <a:rPr lang="en-GB" baseline="-25000" noProof="1">
                <a:solidFill>
                  <a:srgbClr val="4083B7"/>
                </a:solidFill>
              </a:rPr>
              <a:t>2</a:t>
            </a:r>
            <a:r>
              <a:rPr lang="en-GB" noProof="1">
                <a:solidFill>
                  <a:srgbClr val="4083B7"/>
                </a:solidFill>
              </a:rPr>
              <a:t> and 36.8 ± 2 GtCO</a:t>
            </a:r>
            <a:r>
              <a:rPr lang="en-GB" baseline="-25000" noProof="1">
                <a:solidFill>
                  <a:srgbClr val="4083B7"/>
                </a:solidFill>
              </a:rPr>
              <a:t>2</a:t>
            </a:r>
            <a:r>
              <a:rPr lang="en-GB" noProof="1">
                <a:solidFill>
                  <a:srgbClr val="4083B7"/>
                </a:solidFill>
              </a:rPr>
              <a:t> respectively </a:t>
            </a:r>
            <a:br>
              <a:rPr lang="en-GB" noProof="1">
                <a:solidFill>
                  <a:srgbClr val="4083B7"/>
                </a:solidFill>
              </a:rPr>
            </a:br>
            <a:r>
              <a:rPr lang="en-GB" noProof="1">
                <a:solidFill>
                  <a:srgbClr val="4083B7"/>
                </a:solidFill>
              </a:rPr>
              <a:t>The 2023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sp>
        <p:nvSpPr>
          <p:cNvPr id="150" name="Google Shape;150;p12"/>
          <p:cNvSpPr/>
          <p:nvPr/>
        </p:nvSpPr>
        <p:spPr>
          <a:xfrm>
            <a:off x="2522937" y="1247124"/>
            <a:ext cx="107950" cy="107950"/>
          </a:xfrm>
          <a:prstGeom prst="ellipse">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151;p1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pic>
        <p:nvPicPr>
          <p:cNvPr id="152" name="Google Shape;152;p12"/>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5482" y="1508224"/>
            <a:ext cx="8077420" cy="4543548"/>
          </a:xfrm>
          <a:prstGeom prst="rect">
            <a:avLst/>
          </a:prstGeom>
          <a:noFill/>
          <a:ln>
            <a:noFill/>
          </a:ln>
        </p:spPr>
      </p:pic>
      <p:sp>
        <p:nvSpPr>
          <p:cNvPr id="155" name="Google Shape;155;p12"/>
          <p:cNvSpPr txBox="1"/>
          <p:nvPr/>
        </p:nvSpPr>
        <p:spPr>
          <a:xfrm>
            <a:off x="9694542" y="4817811"/>
            <a:ext cx="2266950" cy="71317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4C9BDB"/>
              </a:buClr>
              <a:buSzPts val="1600"/>
              <a:buFont typeface="Arial"/>
              <a:buNone/>
            </a:pPr>
            <a:r>
              <a:rPr lang="en-GB" sz="1600">
                <a:solidFill>
                  <a:srgbClr val="4083B7"/>
                </a:solidFill>
                <a:latin typeface="Calibri"/>
                <a:ea typeface="Calibri"/>
                <a:cs typeface="Calibri"/>
                <a:sym typeface="Calibri"/>
              </a:rPr>
              <a:t>Uncertainty is ±5% for one standard deviation (IPCC “likely” range)</a:t>
            </a:r>
            <a:endParaRPr sz="1600">
              <a:solidFill>
                <a:srgbClr val="4083B7"/>
              </a:solidFill>
              <a:latin typeface="Calibri"/>
              <a:ea typeface="Calibri"/>
              <a:cs typeface="Calibri"/>
              <a:sym typeface="Calibri"/>
            </a:endParaRPr>
          </a:p>
        </p:txBody>
      </p:sp>
      <p:pic>
        <p:nvPicPr>
          <p:cNvPr id="2" name="Google Shape;453;p45">
            <a:extLst>
              <a:ext uri="{FF2B5EF4-FFF2-40B4-BE49-F238E27FC236}">
                <a16:creationId xmlns:a16="http://schemas.microsoft.com/office/drawing/2014/main" id="{8CD281F9-C4B5-81C0-E065-97A85BF52269}"/>
              </a:ext>
            </a:extLst>
          </p:cNvPr>
          <p:cNvPicPr preferRelativeResize="0"/>
          <p:nvPr/>
        </p:nvPicPr>
        <p:blipFill rotWithShape="1">
          <a:blip r:embed="rId7">
            <a:alphaModFix/>
          </a:blip>
          <a:srcRect/>
          <a:stretch/>
        </p:blipFill>
        <p:spPr>
          <a:xfrm>
            <a:off x="10001816" y="3575555"/>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Projections for 2023</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There are sharp contrasts between the projected emissions changes for the top emitters</a:t>
            </a:r>
            <a:endParaRPr lang="en-GB" noProof="1">
              <a:solidFill>
                <a:srgbClr val="4083B7"/>
              </a:solidFill>
              <a:highlight>
                <a:srgbClr val="FFFF00"/>
              </a:highlight>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2023 projections are based on preliminary data and modelling. </a:t>
            </a:r>
            <a:br>
              <a:rPr lang="en-GB" noProof="1">
                <a:solidFill>
                  <a:srgbClr val="4083B7"/>
                </a:solidFill>
              </a:rPr>
            </a:br>
            <a:r>
              <a:rPr lang="en-GB" noProof="1">
                <a:solidFill>
                  <a:srgbClr val="4083B7"/>
                </a:solidFill>
              </a:rPr>
              <a:t>‘Bunkers’ are fossil fuels (oil) used for shipping and aviation in international territory</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 </a:t>
            </a:r>
            <a:r>
              <a:rPr lang="en-GB" u="sng" noProof="1">
                <a:solidFill>
                  <a:schemeClr val="hlink"/>
                </a:solidFill>
                <a:hlinkClick r:id="rId4"/>
              </a:rPr>
              <a:t>Global Carbon Project 2023</a:t>
            </a:r>
            <a:endParaRPr lang="en-GB" noProof="1"/>
          </a:p>
        </p:txBody>
      </p:sp>
      <p:pic>
        <p:nvPicPr>
          <p:cNvPr id="165" name="Google Shape;165;p1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8" y="1507395"/>
            <a:ext cx="8080367" cy="45452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2021–2023</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are expected to increase in China, India and international aviation in 2023,</a:t>
            </a:r>
            <a:br>
              <a:rPr lang="en-GB" noProof="1">
                <a:solidFill>
                  <a:srgbClr val="4083B7"/>
                </a:solidFill>
              </a:rPr>
            </a:br>
            <a:r>
              <a:rPr lang="en-GB" noProof="1">
                <a:solidFill>
                  <a:srgbClr val="4083B7"/>
                </a:solidFill>
              </a:rPr>
              <a:t>and decline in USA, the EU, and the combined rest of the world (Others)</a:t>
            </a: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The 2023 projections are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 </a:t>
            </a:r>
            <a:r>
              <a:rPr lang="en-GB" u="sng" noProof="1">
                <a:solidFill>
                  <a:schemeClr val="hlink"/>
                </a:solidFill>
                <a:hlinkClick r:id="rId4"/>
              </a:rPr>
              <a:t>Global Carbon Project 2023</a:t>
            </a:r>
            <a:endParaRPr lang="en-GB" noProof="1"/>
          </a:p>
        </p:txBody>
      </p:sp>
      <p:pic>
        <p:nvPicPr>
          <p:cNvPr id="165" name="Google Shape;165;p1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16198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Google Shape;141;p11"/>
          <p:cNvGraphicFramePr/>
          <p:nvPr>
            <p:extLst>
              <p:ext uri="{D42A27DB-BD31-4B8C-83A1-F6EECF244321}">
                <p14:modId xmlns:p14="http://schemas.microsoft.com/office/powerpoint/2010/main" val="2885133581"/>
              </p:ext>
            </p:extLst>
          </p:nvPr>
        </p:nvGraphicFramePr>
        <p:xfrm>
          <a:off x="1653756" y="1179267"/>
          <a:ext cx="8884489" cy="4837560"/>
        </p:xfrm>
        <a:graphic>
          <a:graphicData uri="http://schemas.openxmlformats.org/drawingml/2006/table">
            <a:tbl>
              <a:tblPr>
                <a:noFill/>
                <a:tableStyleId>{CF0FC889-7F01-4FBF-9F89-4ACB798011AF}</a:tableStyleId>
              </a:tblPr>
              <a:tblGrid>
                <a:gridCol w="2156244">
                  <a:extLst>
                    <a:ext uri="{9D8B030D-6E8A-4147-A177-3AD203B41FA5}">
                      <a16:colId xmlns:a16="http://schemas.microsoft.com/office/drawing/2014/main" val="20000"/>
                    </a:ext>
                  </a:extLst>
                </a:gridCol>
                <a:gridCol w="1645735">
                  <a:extLst>
                    <a:ext uri="{9D8B030D-6E8A-4147-A177-3AD203B41FA5}">
                      <a16:colId xmlns:a16="http://schemas.microsoft.com/office/drawing/2014/main" val="20001"/>
                    </a:ext>
                  </a:extLst>
                </a:gridCol>
                <a:gridCol w="1540042">
                  <a:extLst>
                    <a:ext uri="{9D8B030D-6E8A-4147-A177-3AD203B41FA5}">
                      <a16:colId xmlns:a16="http://schemas.microsoft.com/office/drawing/2014/main" val="20002"/>
                    </a:ext>
                  </a:extLst>
                </a:gridCol>
                <a:gridCol w="1700463">
                  <a:extLst>
                    <a:ext uri="{9D8B030D-6E8A-4147-A177-3AD203B41FA5}">
                      <a16:colId xmlns:a16="http://schemas.microsoft.com/office/drawing/2014/main" val="20003"/>
                    </a:ext>
                  </a:extLst>
                </a:gridCol>
                <a:gridCol w="1842005">
                  <a:extLst>
                    <a:ext uri="{9D8B030D-6E8A-4147-A177-3AD203B41FA5}">
                      <a16:colId xmlns:a16="http://schemas.microsoft.com/office/drawing/2014/main" val="20004"/>
                    </a:ext>
                  </a:extLst>
                </a:gridCol>
              </a:tblGrid>
              <a:tr h="97618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Region / Country</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2022 emissions (billion tonnes/yr)</a:t>
                      </a:r>
                      <a:endParaRPr lang="en-GB" noProof="0" dirty="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2022 growth (percent)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2023 projected emissions growth</a:t>
                      </a:r>
                      <a:br>
                        <a:rPr lang="en-GB" sz="1800" b="0" i="0" u="none" strike="noStrike" noProof="0">
                          <a:solidFill>
                            <a:srgbClr val="4083B7"/>
                          </a:solidFill>
                          <a:effectLst/>
                          <a:latin typeface="Calibri" panose="020F0502020204030204" pitchFamily="34" charset="0"/>
                        </a:rPr>
                      </a:br>
                      <a:r>
                        <a:rPr lang="en-GB" sz="1800" b="0" i="0" u="none" strike="noStrike" noProof="0">
                          <a:solidFill>
                            <a:srgbClr val="4083B7"/>
                          </a:solidFill>
                          <a:effectLst/>
                          <a:latin typeface="Calibri" panose="020F0502020204030204" pitchFamily="34" charset="0"/>
                        </a:rPr>
                        <a:t>(percent)</a:t>
                      </a:r>
                      <a:endParaRPr lang="en-GB" noProof="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2023 projected emissions</a:t>
                      </a:r>
                      <a:br>
                        <a:rPr lang="en-GB" sz="1800" b="0" i="0" u="none" strike="noStrike" noProof="0" dirty="0">
                          <a:solidFill>
                            <a:srgbClr val="4083B7"/>
                          </a:solidFill>
                          <a:effectLst/>
                          <a:latin typeface="Calibri" panose="020F0502020204030204" pitchFamily="34" charset="0"/>
                        </a:rPr>
                      </a:br>
                      <a:r>
                        <a:rPr lang="en-GB" sz="1800" b="0" i="0" u="none" strike="noStrike" noProof="0" dirty="0">
                          <a:solidFill>
                            <a:srgbClr val="4083B7"/>
                          </a:solidFill>
                          <a:effectLst/>
                          <a:latin typeface="Calibri" panose="020F0502020204030204" pitchFamily="34" charset="0"/>
                        </a:rPr>
                        <a:t>(billion tonnes/yr)</a:t>
                      </a:r>
                      <a:endParaRPr lang="en-GB" noProof="0" dirty="0">
                        <a:effectLst/>
                      </a:endParaRPr>
                    </a:p>
                  </a:txBody>
                  <a:tcPr marL="7620" marR="7620" marT="83820" marB="8382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extLst>
                  <a:ext uri="{0D108BD9-81ED-4DB2-BD59-A6C34878D82A}">
                    <a16:rowId xmlns:a16="http://schemas.microsoft.com/office/drawing/2014/main" val="10000"/>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China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11.4</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+0.5%</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+4.0%</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11.9</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1"/>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USA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5.1</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+0.5%</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-3.0%</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US" sz="1800" b="0" i="0" u="none" strike="noStrike" noProof="0">
                          <a:solidFill>
                            <a:srgbClr val="4083B7"/>
                          </a:solidFill>
                          <a:effectLst/>
                          <a:latin typeface="Calibri" panose="020F0502020204030204" pitchFamily="34" charset="0"/>
                        </a:rPr>
                        <a:t>4</a:t>
                      </a:r>
                      <a:r>
                        <a:rPr lang="en-GB" sz="1800" b="0" i="0" u="none" strike="noStrike" noProof="0">
                          <a:solidFill>
                            <a:srgbClr val="4083B7"/>
                          </a:solidFill>
                          <a:effectLst/>
                          <a:latin typeface="Calibri" panose="020F0502020204030204" pitchFamily="34" charset="0"/>
                        </a:rPr>
                        <a:t>.9</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2"/>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India</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2.8</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+5.8%</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+8.2%</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US" sz="1800" b="0" i="0" u="none" strike="noStrike" noProof="0">
                          <a:solidFill>
                            <a:srgbClr val="4083B7"/>
                          </a:solidFill>
                          <a:effectLst/>
                          <a:latin typeface="Calibri" panose="020F0502020204030204" pitchFamily="34" charset="0"/>
                        </a:rPr>
                        <a:t>3</a:t>
                      </a:r>
                      <a:r>
                        <a:rPr lang="en-GB" sz="1800" b="0" i="0" u="none" strike="noStrike" noProof="0">
                          <a:solidFill>
                            <a:srgbClr val="4083B7"/>
                          </a:solidFill>
                          <a:effectLst/>
                          <a:latin typeface="Calibri" panose="020F0502020204030204" pitchFamily="34" charset="0"/>
                        </a:rPr>
                        <a:t>.1</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493692688"/>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EU27</a:t>
                      </a:r>
                      <a:endParaRPr lang="en-GB" sz="14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2.8</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-1.6%</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-7.4%</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2.6</a:t>
                      </a:r>
                      <a:endParaRPr lang="en-GB" noProof="0">
                        <a:effectLst/>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10003"/>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rPr>
                        <a:t>International bunkers*</a:t>
                      </a:r>
                      <a:endParaRPr lang="en-GB" sz="1800" u="none" strike="noStrike" cap="none" noProof="0">
                        <a:solidFill>
                          <a:srgbClr val="4083B7"/>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1.0</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+15.6%</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+11.9%</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1.2</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2354977031"/>
                  </a:ext>
                </a:extLst>
              </a:tr>
              <a:tr h="432000">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All others</a:t>
                      </a:r>
                      <a:endParaRPr lang="en-GB" sz="1800" u="none" strike="noStrike" cap="none" noProof="0">
                        <a:solidFill>
                          <a:srgbClr val="4083B7"/>
                        </a:solidFill>
                      </a:endParaRPr>
                    </a:p>
                  </a:txBody>
                  <a:tcPr marL="0" marR="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15.1</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+0.0%</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800" b="0" i="0" u="none" strike="noStrike" noProof="0">
                          <a:solidFill>
                            <a:srgbClr val="4083B7"/>
                          </a:solidFill>
                          <a:effectLst/>
                          <a:latin typeface="Calibri" panose="020F0502020204030204" pitchFamily="34" charset="0"/>
                        </a:rPr>
                        <a:t>-</a:t>
                      </a:r>
                      <a:r>
                        <a:rPr lang="en-GB" sz="1800" b="0" i="0" u="none" strike="noStrike" noProof="0">
                          <a:solidFill>
                            <a:srgbClr val="4083B7"/>
                          </a:solidFill>
                          <a:effectLst/>
                          <a:latin typeface="Calibri" panose="020F0502020204030204" pitchFamily="34" charset="0"/>
                        </a:rPr>
                        <a:t>0.4</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14.0</a:t>
                      </a:r>
                      <a:endParaRPr lang="en-GB" noProof="0">
                        <a:effectLst/>
                      </a:endParaRPr>
                    </a:p>
                  </a:txBody>
                  <a:tcPr marL="0" marR="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55321981"/>
                  </a:ext>
                </a:extLst>
              </a:tr>
              <a:tr h="483186">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37.1</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+0.9%</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37.5</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5F1"/>
                    </a:solidFill>
                  </a:tcPr>
                </a:tc>
                <a:extLst>
                  <a:ext uri="{0D108BD9-81ED-4DB2-BD59-A6C34878D82A}">
                    <a16:rowId xmlns:a16="http://schemas.microsoft.com/office/drawing/2014/main" val="10005"/>
                  </a:ext>
                </a:extLst>
              </a:tr>
              <a:tr h="753514">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noProof="0">
                          <a:solidFill>
                            <a:srgbClr val="4083B7"/>
                          </a:solidFill>
                          <a:latin typeface="Calibri"/>
                          <a:ea typeface="Calibri"/>
                          <a:cs typeface="Calibri"/>
                          <a:sym typeface="Calibri"/>
                        </a:rPr>
                        <a:t>World (incl. cement carbonation)</a:t>
                      </a:r>
                      <a:endParaRPr lang="en-GB" sz="1400" u="none" strike="noStrike" cap="none" noProof="0">
                        <a:solidFill>
                          <a:srgbClr val="4083B7"/>
                        </a:solidFill>
                      </a:endParaRPr>
                    </a:p>
                  </a:txBody>
                  <a:tcPr marL="9525" marR="9525" marT="108000" marB="10800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36.4</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+0.9%</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tcPr>
                </a:tc>
                <a:tc>
                  <a:txBody>
                    <a:bodyPr/>
                    <a:lstStyle/>
                    <a:p>
                      <a:pPr algn="ctr" rtl="0" fontAlgn="ctr">
                        <a:spcBef>
                          <a:spcPts val="0"/>
                        </a:spcBef>
                        <a:spcAft>
                          <a:spcPts val="0"/>
                        </a:spcAft>
                      </a:pPr>
                      <a:r>
                        <a:rPr lang="en-GB" sz="1800" b="0" i="0" u="none" strike="noStrike" noProof="0">
                          <a:solidFill>
                            <a:srgbClr val="4083B7"/>
                          </a:solidFill>
                          <a:effectLst/>
                          <a:latin typeface="Calibri" panose="020F0502020204030204" pitchFamily="34" charset="0"/>
                        </a:rPr>
                        <a:t>+1.1%</a:t>
                      </a:r>
                      <a:endParaRPr lang="en-GB" noProof="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tc>
                  <a:txBody>
                    <a:bodyPr/>
                    <a:lstStyle/>
                    <a:p>
                      <a:pPr algn="ctr" rtl="0" fontAlgn="ctr">
                        <a:spcBef>
                          <a:spcPts val="0"/>
                        </a:spcBef>
                        <a:spcAft>
                          <a:spcPts val="0"/>
                        </a:spcAft>
                      </a:pPr>
                      <a:r>
                        <a:rPr lang="en-GB" sz="1800" b="0" i="0" u="none" strike="noStrike" noProof="0" dirty="0">
                          <a:solidFill>
                            <a:srgbClr val="4083B7"/>
                          </a:solidFill>
                          <a:effectLst/>
                          <a:latin typeface="Calibri" panose="020F0502020204030204" pitchFamily="34" charset="0"/>
                        </a:rPr>
                        <a:t>36.8</a:t>
                      </a:r>
                      <a:endParaRPr lang="en-GB" noProof="0" dirty="0">
                        <a:effectLst/>
                      </a:endParaRPr>
                    </a:p>
                  </a:txBody>
                  <a:tcPr marL="7620" marR="7620" marT="83820" marB="8382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DAE5F1"/>
                    </a:solidFill>
                  </a:tcPr>
                </a:tc>
                <a:extLst>
                  <a:ext uri="{0D108BD9-81ED-4DB2-BD59-A6C34878D82A}">
                    <a16:rowId xmlns:a16="http://schemas.microsoft.com/office/drawing/2014/main" val="309377728"/>
                  </a:ext>
                </a:extLst>
              </a:tr>
            </a:tbl>
          </a:graphicData>
        </a:graphic>
      </p:graphicFrame>
      <p:sp>
        <p:nvSpPr>
          <p:cNvPr id="142" name="Google Shape;142;p1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Summary of fossil CO</a:t>
            </a:r>
            <a:r>
              <a:rPr lang="en-GB" baseline="-25000" noProof="1">
                <a:solidFill>
                  <a:srgbClr val="4083B7"/>
                </a:solidFill>
              </a:rPr>
              <a:t>2</a:t>
            </a:r>
            <a:r>
              <a:rPr lang="en-GB" noProof="1">
                <a:solidFill>
                  <a:srgbClr val="4083B7"/>
                </a:solidFill>
              </a:rPr>
              <a:t> emissions in 2022 and 2023</a:t>
            </a:r>
          </a:p>
        </p:txBody>
      </p:sp>
      <p:sp>
        <p:nvSpPr>
          <p:cNvPr id="143" name="Google Shape;143;p11"/>
          <p:cNvSpPr txBox="1">
            <a:spLocks noGrp="1"/>
          </p:cNvSpPr>
          <p:nvPr>
            <p:ph type="body" idx="4294967295"/>
          </p:nvPr>
        </p:nvSpPr>
        <p:spPr>
          <a:xfrm>
            <a:off x="289170" y="5898454"/>
            <a:ext cx="11613678" cy="896046"/>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sz="1400" noProof="1">
                <a:solidFill>
                  <a:srgbClr val="4083B7"/>
                </a:solidFill>
              </a:rPr>
              <a:t>*Emissions from use of international aviation and maritime shipping bunker fuels are not usually included in national totals.</a:t>
            </a:r>
            <a:br>
              <a:rPr lang="en-GB" sz="1400" noProof="1">
                <a:solidFill>
                  <a:srgbClr val="4083B7"/>
                </a:solidFill>
              </a:rPr>
            </a:br>
            <a:r>
              <a:rPr lang="en-GB" sz="1400" noProof="1">
                <a:solidFill>
                  <a:srgbClr val="4083B7"/>
                </a:solidFill>
              </a:rPr>
              <a:t>Cement carbonation sink only included in global (World) estimate.</a:t>
            </a:r>
            <a:br>
              <a:rPr lang="en-GB" sz="1400" noProof="1">
                <a:solidFill>
                  <a:srgbClr val="4083B7"/>
                </a:solidFill>
              </a:rPr>
            </a:br>
            <a:r>
              <a:rPr lang="en-GB" sz="1400" noProof="1">
                <a:solidFill>
                  <a:srgbClr val="4083B7"/>
                </a:solidFill>
              </a:rPr>
              <a:t>Source: </a:t>
            </a:r>
            <a:r>
              <a:rPr lang="en-GB" sz="1400" u="sng" noProof="1">
                <a:solidFill>
                  <a:schemeClr val="hlink"/>
                </a:solidFill>
                <a:hlinkClick r:id="rId3"/>
              </a:rPr>
              <a:t>Friedlingstein et al 2023</a:t>
            </a:r>
            <a:r>
              <a:rPr lang="en-GB" sz="1400" noProof="1">
                <a:solidFill>
                  <a:srgbClr val="4083B7"/>
                </a:solidFill>
                <a:latin typeface="Calibri"/>
                <a:ea typeface="Calibri"/>
                <a:cs typeface="Calibri"/>
                <a:sym typeface="Calibri"/>
              </a:rPr>
              <a:t>;</a:t>
            </a:r>
            <a:r>
              <a:rPr lang="en-GB" sz="1400" noProof="1">
                <a:solidFill>
                  <a:srgbClr val="000000"/>
                </a:solidFill>
                <a:latin typeface="Calibri"/>
                <a:ea typeface="Calibri"/>
                <a:cs typeface="Calibri"/>
                <a:sym typeface="Calibri"/>
              </a:rPr>
              <a:t> </a:t>
            </a:r>
            <a:r>
              <a:rPr lang="en-GB" sz="1400" u="sng" noProof="1">
                <a:solidFill>
                  <a:schemeClr val="hlink"/>
                </a:solidFill>
                <a:latin typeface="Calibri"/>
                <a:ea typeface="Calibri"/>
                <a:cs typeface="Calibri"/>
                <a:sym typeface="Calibri"/>
                <a:hlinkClick r:id="rId4"/>
              </a:rPr>
              <a:t>Global Carbon Project 2023</a:t>
            </a:r>
            <a:endParaRPr lang="en-GB" sz="1400" noProof="1">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are 4.7 ± 2.6 GtCO</a:t>
            </a:r>
            <a:r>
              <a:rPr lang="en-GB" baseline="-25000">
                <a:solidFill>
                  <a:srgbClr val="4083B7"/>
                </a:solidFill>
              </a:rPr>
              <a:t>2</a:t>
            </a:r>
            <a:r>
              <a:rPr lang="en-GB">
                <a:solidFill>
                  <a:srgbClr val="4083B7"/>
                </a:solidFill>
              </a:rPr>
              <a:t> per year for 2013–2022, and show a negative trend in the last two decades,</a:t>
            </a:r>
            <a:br>
              <a:rPr lang="en-GB">
                <a:solidFill>
                  <a:srgbClr val="4083B7"/>
                </a:solidFill>
              </a:rPr>
            </a:br>
            <a:r>
              <a:rPr lang="en-GB">
                <a:solidFill>
                  <a:srgbClr val="4083B7"/>
                </a:solidFill>
              </a:rPr>
              <a:t>but estimates are still highly uncertain.     </a:t>
            </a:r>
            <a:r>
              <a:rPr lang="en-GB" noProof="1">
                <a:solidFill>
                  <a:srgbClr val="4083B7"/>
                </a:solidFill>
              </a:rPr>
              <a:t>Projection for 2023: 4.1 ± 2.6 GtCO</a:t>
            </a:r>
            <a:r>
              <a:rPr lang="en-GB" baseline="-25000" noProof="1">
                <a:solidFill>
                  <a:srgbClr val="4083B7"/>
                </a:solidFill>
              </a:rPr>
              <a:t>2</a:t>
            </a:r>
            <a:endParaRPr lang="en-GB" baseline="-25000">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dirty="0">
                <a:solidFill>
                  <a:srgbClr val="4083B7"/>
                </a:solidFill>
              </a:rPr>
              <a:t>Estimates from three bookkeeping models</a:t>
            </a:r>
            <a:br>
              <a:rPr lang="en-GB" dirty="0">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 </a:t>
            </a:r>
            <a:r>
              <a:rPr lang="en-GB" u="sng" noProof="1">
                <a:solidFill>
                  <a:schemeClr val="hlink"/>
                </a:solidFill>
                <a:hlinkClick r:id="rId4"/>
              </a:rPr>
              <a:t>Global Carbon Project 2023</a:t>
            </a:r>
            <a:endParaRPr lang="en-GB" noProof="1"/>
          </a:p>
        </p:txBody>
      </p:sp>
      <p:pic>
        <p:nvPicPr>
          <p:cNvPr id="165" name="Google Shape;165;p1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8" y="1507395"/>
            <a:ext cx="8080367" cy="4545206"/>
          </a:xfrm>
          <a:prstGeom prst="rect">
            <a:avLst/>
          </a:prstGeom>
          <a:noFill/>
          <a:ln>
            <a:noFill/>
          </a:ln>
        </p:spPr>
      </p:pic>
      <p:grpSp>
        <p:nvGrpSpPr>
          <p:cNvPr id="2" name="Google Shape;417;p42">
            <a:extLst>
              <a:ext uri="{FF2B5EF4-FFF2-40B4-BE49-F238E27FC236}">
                <a16:creationId xmlns:a16="http://schemas.microsoft.com/office/drawing/2014/main" id="{80BCBF94-6702-76A9-FA09-CB3C4BE737FD}"/>
              </a:ext>
            </a:extLst>
          </p:cNvPr>
          <p:cNvGrpSpPr/>
          <p:nvPr/>
        </p:nvGrpSpPr>
        <p:grpSpPr>
          <a:xfrm>
            <a:off x="5054832" y="1976183"/>
            <a:ext cx="974907" cy="430847"/>
            <a:chOff x="3700219" y="1913848"/>
            <a:chExt cx="1157977" cy="495853"/>
          </a:xfrm>
        </p:grpSpPr>
        <p:sp>
          <p:nvSpPr>
            <p:cNvPr id="3" name="Google Shape;418;p42">
              <a:extLst>
                <a:ext uri="{FF2B5EF4-FFF2-40B4-BE49-F238E27FC236}">
                  <a16:creationId xmlns:a16="http://schemas.microsoft.com/office/drawing/2014/main" id="{D6CDD2DC-FFD3-1727-8903-AA4AADE95147}"/>
                </a:ext>
              </a:extLst>
            </p:cNvPr>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Arial" panose="020B0604020202020204" pitchFamily="34" charset="0"/>
                  <a:ea typeface="Calibri"/>
                  <a:cs typeface="Arial" panose="020B0604020202020204" pitchFamily="34" charset="0"/>
                  <a:sym typeface="Calibri"/>
                </a:rPr>
                <a:t>Indonesian fires</a:t>
              </a:r>
              <a:endParaRPr>
                <a:latin typeface="Arial" panose="020B0604020202020204" pitchFamily="34" charset="0"/>
                <a:cs typeface="Arial" panose="020B0604020202020204" pitchFamily="34" charset="0"/>
              </a:endParaRPr>
            </a:p>
          </p:txBody>
        </p:sp>
        <p:cxnSp>
          <p:nvCxnSpPr>
            <p:cNvPr id="4" name="Google Shape;419;p42">
              <a:extLst>
                <a:ext uri="{FF2B5EF4-FFF2-40B4-BE49-F238E27FC236}">
                  <a16:creationId xmlns:a16="http://schemas.microsoft.com/office/drawing/2014/main" id="{09C3E610-D579-71A5-C015-0AD3D43E7F16}"/>
                </a:ext>
              </a:extLst>
            </p:cNvPr>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sp>
        <p:nvSpPr>
          <p:cNvPr id="5" name="Google Shape;150;p12">
            <a:extLst>
              <a:ext uri="{FF2B5EF4-FFF2-40B4-BE49-F238E27FC236}">
                <a16:creationId xmlns:a16="http://schemas.microsoft.com/office/drawing/2014/main" id="{52C42046-6B10-8290-F4D4-A321F6808272}"/>
              </a:ext>
            </a:extLst>
          </p:cNvPr>
          <p:cNvSpPr/>
          <p:nvPr/>
        </p:nvSpPr>
        <p:spPr>
          <a:xfrm>
            <a:off x="6246124" y="1272711"/>
            <a:ext cx="93600" cy="93600"/>
          </a:xfrm>
          <a:prstGeom prst="ellipse">
            <a:avLst/>
          </a:prstGeom>
          <a:solidFill>
            <a:srgbClr val="FF0000"/>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86237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a:solidFill>
                  <a:srgbClr val="4083B7"/>
                </a:solidFill>
              </a:rPr>
              <a:t>Land-use change emissions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rPr>
              <a:t>Combined land-use change emissions from Brazil, Indonesia, and the Democratic Republic of the Congo</a:t>
            </a:r>
            <a:br>
              <a:rPr lang="en-US" noProof="1">
                <a:solidFill>
                  <a:srgbClr val="4083B7"/>
                </a:solidFill>
              </a:rPr>
            </a:br>
            <a:r>
              <a:rPr lang="en-US" noProof="1">
                <a:solidFill>
                  <a:srgbClr val="4083B7"/>
                </a:solidFill>
              </a:rPr>
              <a:t>make up 55% of the global net land-use change emissions</a:t>
            </a:r>
            <a:endParaRPr lang="en-GB"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dirty="0">
                <a:solidFill>
                  <a:srgbClr val="4083B7"/>
                </a:solidFill>
              </a:rPr>
              <a:t>Estimates from three bookkeeping models</a:t>
            </a:r>
            <a:br>
              <a:rPr lang="en-GB" dirty="0">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 </a:t>
            </a:r>
            <a:r>
              <a:rPr lang="en-GB" u="sng" noProof="1">
                <a:solidFill>
                  <a:schemeClr val="hlink"/>
                </a:solidFill>
                <a:hlinkClick r:id="rId4"/>
              </a:rPr>
              <a:t>Global Carbon Project 2023</a:t>
            </a:r>
            <a:endParaRPr lang="en-GB" noProof="1"/>
          </a:p>
        </p:txBody>
      </p:sp>
      <p:pic>
        <p:nvPicPr>
          <p:cNvPr id="165" name="Google Shape;165;p1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7938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Forecast of global atmospheric CO</a:t>
            </a:r>
            <a:r>
              <a:rPr lang="en-GB" baseline="-25000" noProof="1">
                <a:solidFill>
                  <a:srgbClr val="4083B7"/>
                </a:solidFill>
              </a:rPr>
              <a:t>2</a:t>
            </a:r>
            <a:r>
              <a:rPr lang="en-GB" noProof="1">
                <a:solidFill>
                  <a:srgbClr val="4083B7"/>
                </a:solidFill>
              </a:rPr>
              <a:t> concentration</a:t>
            </a: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atmospheric CO</a:t>
            </a:r>
            <a:r>
              <a:rPr lang="en-GB" baseline="-25000" noProof="1">
                <a:solidFill>
                  <a:srgbClr val="4083B7"/>
                </a:solidFill>
              </a:rPr>
              <a:t>2</a:t>
            </a:r>
            <a:r>
              <a:rPr lang="en-GB" noProof="1">
                <a:solidFill>
                  <a:srgbClr val="4083B7"/>
                </a:solidFill>
              </a:rPr>
              <a:t> concentration is forecast to average 419.3 parts per million (ppm) in 2023, increasing by 2.4 ppm.</a:t>
            </a:r>
            <a:br>
              <a:rPr lang="en-GB" noProof="1">
                <a:solidFill>
                  <a:srgbClr val="4083B7"/>
                </a:solidFill>
              </a:rPr>
            </a:br>
            <a:r>
              <a:rPr lang="en-GB" noProof="1">
                <a:solidFill>
                  <a:srgbClr val="4083B7"/>
                </a:solidFill>
              </a:rPr>
              <a:t>A bigger increase is expected in 2024 when the current El Niño has full effect.</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 </a:t>
            </a:r>
            <a:r>
              <a:rPr lang="en-GB" u="sng" noProof="1">
                <a:solidFill>
                  <a:schemeClr val="hlink"/>
                </a:solidFill>
                <a:hlinkClick r:id="rId4"/>
              </a:rPr>
              <a:t>Global Carbon Project 2023</a:t>
            </a:r>
            <a:endParaRPr lang="en-GB" noProof="1"/>
          </a:p>
        </p:txBody>
      </p:sp>
      <p:pic>
        <p:nvPicPr>
          <p:cNvPr id="165" name="Google Shape;165;p1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227836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Mauna Loa atmospheric CO</a:t>
            </a:r>
            <a:r>
              <a:rPr lang="en-GB" baseline="-25000" noProof="1">
                <a:solidFill>
                  <a:srgbClr val="4083B7"/>
                </a:solidFill>
              </a:rPr>
              <a:t>2</a:t>
            </a:r>
            <a:endParaRPr lang="en-GB" noProof="1">
              <a:solidFill>
                <a:srgbClr val="4083B7"/>
              </a:solidFill>
            </a:endParaRPr>
          </a:p>
        </p:txBody>
      </p:sp>
      <p:sp>
        <p:nvSpPr>
          <p:cNvPr id="190" name="Google Shape;190;p16"/>
          <p:cNvSpPr txBox="1">
            <a:spLocks noGrp="1"/>
          </p:cNvSpPr>
          <p:nvPr>
            <p:ph type="body" idx="1"/>
          </p:nvPr>
        </p:nvSpPr>
        <p:spPr>
          <a:xfrm>
            <a:off x="1812470" y="892289"/>
            <a:ext cx="8547803" cy="684212"/>
          </a:xfrm>
          <a:prstGeom prst="rect">
            <a:avLst/>
          </a:prstGeom>
          <a:noFill/>
          <a:ln>
            <a:noFill/>
          </a:ln>
        </p:spPr>
        <p:txBody>
          <a:bodyPr spcFirstLastPara="1" wrap="square" lIns="91425" tIns="45700" rIns="91425" bIns="45700" anchor="ctr" anchorCtr="0">
            <a:normAutofit fontScale="92500"/>
          </a:bodyPr>
          <a:lstStyle/>
          <a:p>
            <a:pPr marL="0" lvl="0" indent="0" algn="ctr" rtl="0">
              <a:lnSpc>
                <a:spcPct val="100000"/>
              </a:lnSpc>
              <a:spcBef>
                <a:spcPts val="0"/>
              </a:spcBef>
              <a:spcAft>
                <a:spcPts val="0"/>
              </a:spcAft>
              <a:buClr>
                <a:srgbClr val="4C9BDB"/>
              </a:buClr>
              <a:buSzPct val="100000"/>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 has increased every single year,</a:t>
            </a:r>
            <a:br>
              <a:rPr lang="en-GB" noProof="1">
                <a:solidFill>
                  <a:srgbClr val="4083B7"/>
                </a:solidFill>
              </a:rPr>
            </a:br>
            <a:r>
              <a:rPr lang="en-GB" noProof="1">
                <a:solidFill>
                  <a:srgbClr val="4083B7"/>
                </a:solidFill>
              </a:rPr>
              <a:t>including in 2020 – despite the drop in fossil CO</a:t>
            </a:r>
            <a:r>
              <a:rPr lang="en-GB" baseline="-25000" noProof="1">
                <a:solidFill>
                  <a:srgbClr val="4083B7"/>
                </a:solidFill>
              </a:rPr>
              <a:t>2</a:t>
            </a:r>
            <a:r>
              <a:rPr lang="en-GB" noProof="1">
                <a:solidFill>
                  <a:srgbClr val="4083B7"/>
                </a:solidFill>
              </a:rPr>
              <a:t> emissions – because of continued emissions</a:t>
            </a:r>
          </a:p>
        </p:txBody>
      </p:sp>
      <p:sp>
        <p:nvSpPr>
          <p:cNvPr id="191" name="Google Shape;191;p1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a:t>
            </a:r>
            <a:r>
              <a:rPr lang="en-GB" noProof="1">
                <a:solidFill>
                  <a:srgbClr val="FF0000"/>
                </a:solidFill>
              </a:rPr>
              <a:t>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192" name="Google Shape;192;p16"/>
          <p:cNvPicPr preferRelativeResize="0"/>
          <p:nvPr/>
        </p:nvPicPr>
        <p:blipFill>
          <a:blip r:embed="rId5">
            <a:extLst>
              <a:ext uri="{96DAC541-7B7A-43D3-8B79-37D633B846F1}">
                <asvg:svgBlip xmlns:asvg="http://schemas.microsoft.com/office/drawing/2016/SVG/main" r:embed="rId6"/>
              </a:ext>
            </a:extLst>
          </a:blip>
          <a:srcRect/>
          <a:stretch/>
        </p:blipFill>
        <p:spPr>
          <a:xfrm>
            <a:off x="2457167" y="1903151"/>
            <a:ext cx="7277664" cy="40936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altLang="en-US" dirty="0"/>
              <a:t>S</a:t>
            </a:r>
            <a:r>
              <a:rPr lang="en-GB" altLang="en-US" dirty="0"/>
              <a:t>hared Socioeconomic Pathways (SSPs)</a:t>
            </a:r>
            <a:endParaRPr lang="en-GB" noProof="1">
              <a:solidFill>
                <a:srgbClr val="4083B7"/>
              </a:solidFill>
            </a:endParaRPr>
          </a:p>
        </p:txBody>
      </p:sp>
      <p:sp>
        <p:nvSpPr>
          <p:cNvPr id="163" name="Google Shape;163;p1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SSPs were designed to span the range of potential outcomes. Total CO</a:t>
            </a:r>
            <a:r>
              <a:rPr lang="en-GB" baseline="-25000" noProof="1">
                <a:solidFill>
                  <a:srgbClr val="4083B7"/>
                </a:solidFill>
              </a:rPr>
              <a:t>2</a:t>
            </a:r>
            <a:r>
              <a:rPr lang="en-GB" noProof="1">
                <a:solidFill>
                  <a:srgbClr val="4083B7"/>
                </a:solidFill>
              </a:rPr>
              <a:t> emissions are currently tracking in the middle of the range. The temperature outcomes are based on assessed scenarios in IPCC AR6 Working Group I.</a:t>
            </a:r>
            <a:endParaRPr lang="en-GB" baseline="-25000" noProof="1">
              <a:solidFill>
                <a:srgbClr val="4083B7"/>
              </a:solidFill>
            </a:endParaRPr>
          </a:p>
        </p:txBody>
      </p:sp>
      <p:sp>
        <p:nvSpPr>
          <p:cNvPr id="164" name="Google Shape;164;p1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indent="0">
              <a:spcBef>
                <a:spcPts val="0"/>
              </a:spcBef>
            </a:pPr>
            <a:br>
              <a:rPr lang="en-GB" noProof="1">
                <a:solidFill>
                  <a:srgbClr val="4083B7"/>
                </a:solidFill>
              </a:rPr>
            </a:br>
            <a:r>
              <a:rPr lang="en-GB" altLang="en-US" dirty="0">
                <a:ea typeface="ＭＳ Ｐゴシック" pitchFamily="34" charset="-128"/>
              </a:rPr>
              <a:t>This set of quantified SSPs are based on the output of six Integrated Assessment Models (AIM/CGE, GCAM, IMAGE, MESSAGE, REMIND, WITCH).</a:t>
            </a:r>
            <a:br>
              <a:rPr lang="en-GB" altLang="en-US" dirty="0">
                <a:ea typeface="ＭＳ Ｐゴシック" pitchFamily="34" charset="-128"/>
              </a:rPr>
            </a:br>
            <a:r>
              <a:rPr lang="en-GB" altLang="en-US" dirty="0">
                <a:ea typeface="ＭＳ Ｐゴシック" pitchFamily="34" charset="-128"/>
              </a:rPr>
              <a:t>Net emissions include those from land-use change and bioenergy with CCS.</a:t>
            </a:r>
            <a:br>
              <a:rPr lang="en-GB" altLang="en-US" dirty="0">
                <a:ea typeface="ＭＳ Ｐゴシック" pitchFamily="34" charset="-128"/>
              </a:rPr>
            </a:br>
            <a:r>
              <a:rPr lang="en-GB" altLang="en-US" dirty="0">
                <a:ea typeface="ＭＳ Ｐゴシック" pitchFamily="34" charset="-128"/>
              </a:rPr>
              <a:t>Source: </a:t>
            </a:r>
            <a:r>
              <a:rPr lang="en-GB" altLang="en-US" dirty="0" err="1">
                <a:ea typeface="ＭＳ Ｐゴシック" pitchFamily="34" charset="-128"/>
                <a:hlinkClick r:id="rId3"/>
              </a:rPr>
              <a:t>Riahi</a:t>
            </a:r>
            <a:r>
              <a:rPr lang="en-GB" altLang="en-US" dirty="0">
                <a:ea typeface="ＭＳ Ｐゴシック" pitchFamily="34" charset="-128"/>
                <a:hlinkClick r:id="rId3"/>
              </a:rPr>
              <a:t> et al. 2016</a:t>
            </a:r>
            <a:r>
              <a:rPr lang="en-GB" altLang="en-US" dirty="0">
                <a:ea typeface="ＭＳ Ｐゴシック" pitchFamily="34" charset="-128"/>
              </a:rPr>
              <a:t>; </a:t>
            </a:r>
            <a:r>
              <a:rPr lang="en-GB" altLang="en-US" dirty="0">
                <a:ea typeface="ＭＳ Ｐゴシック" pitchFamily="34" charset="-128"/>
                <a:hlinkClick r:id="rId4"/>
              </a:rPr>
              <a:t>Rogelj et al. 2018</a:t>
            </a:r>
            <a:r>
              <a:rPr lang="en-GB" altLang="en-US" dirty="0">
                <a:ea typeface="ＭＳ Ｐゴシック" pitchFamily="34" charset="-128"/>
              </a:rPr>
              <a:t>; </a:t>
            </a:r>
            <a:r>
              <a:rPr lang="en-GB" altLang="en-US" dirty="0">
                <a:ea typeface="ＭＳ Ｐゴシック" pitchFamily="34" charset="-128"/>
                <a:hlinkClick r:id="rId5"/>
              </a:rPr>
              <a:t>IIASA SSP Database</a:t>
            </a:r>
            <a:r>
              <a:rPr lang="en-GB" altLang="en-US" dirty="0">
                <a:ea typeface="ＭＳ Ｐゴシック" pitchFamily="34" charset="-128"/>
              </a:rPr>
              <a:t>; </a:t>
            </a:r>
            <a:r>
              <a:rPr lang="en-GB" altLang="en-US" dirty="0">
                <a:ea typeface="ＭＳ Ｐゴシック" pitchFamily="34" charset="-128"/>
                <a:hlinkClick r:id="rId6"/>
              </a:rPr>
              <a:t>IAMC</a:t>
            </a:r>
            <a:r>
              <a:rPr lang="en-GB" altLang="en-US" dirty="0">
                <a:ea typeface="ＭＳ Ｐゴシック" pitchFamily="34" charset="-128"/>
              </a:rPr>
              <a:t>; </a:t>
            </a:r>
            <a:r>
              <a:rPr lang="en-GB" u="sng" noProof="1">
                <a:solidFill>
                  <a:schemeClr val="hlink"/>
                </a:solidFill>
                <a:hlinkClick r:id="rId7"/>
              </a:rPr>
              <a:t>Global Carbon Project 2023</a:t>
            </a:r>
            <a:endParaRPr lang="en-GB" noProof="1"/>
          </a:p>
        </p:txBody>
      </p:sp>
      <p:pic>
        <p:nvPicPr>
          <p:cNvPr id="165" name="Google Shape;165;p13"/>
          <p:cNvPicPr preferRelativeResize="0">
            <a:picLocks noGrp="1"/>
          </p:cNvPicPr>
          <p:nvPr>
            <p:ph type="pic" idx="2"/>
          </p:nvPr>
        </p:nvPicPr>
        <p:blipFill>
          <a:blip r:embed="rId8">
            <a:extLst>
              <a:ext uri="{96DAC541-7B7A-43D3-8B79-37D633B846F1}">
                <asvg:svgBlip xmlns:asvg="http://schemas.microsoft.com/office/drawing/2016/SVG/main" r:embed="rId9"/>
              </a:ext>
            </a:extLst>
          </a:blip>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802749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5" name="Google Shape;65;p2"/>
          <p:cNvSpPr txBox="1">
            <a:spLocks noGrp="1"/>
          </p:cNvSpPr>
          <p:nvPr>
            <p:ph type="body" idx="4294967295"/>
          </p:nvPr>
        </p:nvSpPr>
        <p:spPr>
          <a:xfrm>
            <a:off x="1713877" y="859740"/>
            <a:ext cx="8766175" cy="55245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4C9BDB"/>
              </a:buClr>
              <a:buSzPts val="1760"/>
              <a:buNone/>
            </a:pPr>
            <a:r>
              <a:rPr lang="en-GB" sz="1800" noProof="1">
                <a:solidFill>
                  <a:srgbClr val="4083B7"/>
                </a:solidFill>
              </a:rPr>
              <a:t>The work presented here has been possible thanks to the enormous observational and modelling efforts of the institutions and networks below</a:t>
            </a:r>
            <a:endParaRPr lang="en-GB" noProof="1">
              <a:solidFill>
                <a:srgbClr val="4083B7"/>
              </a:solidFill>
            </a:endParaRPr>
          </a:p>
        </p:txBody>
      </p:sp>
      <p:sp>
        <p:nvSpPr>
          <p:cNvPr id="66" name="Google Shape;66;p2"/>
          <p:cNvSpPr/>
          <p:nvPr/>
        </p:nvSpPr>
        <p:spPr>
          <a:xfrm>
            <a:off x="1847850" y="1358636"/>
            <a:ext cx="4176600" cy="5139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Atmospheric CO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NOAA/GML (Lan et al., 2023) </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Scripps (Keeling et al., 1976)</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Atmospheric 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datasets </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Scripps (Keeling 2023)</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Fossil CO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emissions</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Andrew and Peters, 2023</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CDIAC-FF (Hefner and Marland, 2023)</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UNFCCC 2023</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Energy Institute 2023</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Consumption emissions </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Peters et al., 2011</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GTAP (Narayanan et al., 2015) </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Land-use change</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Houghton and Castanho 2023</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BLUE (Hansis et al., 2015)</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OSCAR (Gasser et al., 2020)</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GFED4 (van der Werf et al., 2017)</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FAO-FRA and FAOSTAT</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HYDE (Klein Goldewijk et al., 2017)</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LUH2 (Hurtt et al., 2020)</a:t>
            </a:r>
          </a:p>
          <a:p>
            <a:pPr marL="0" marR="0" lvl="0" indent="0" algn="l" rtl="0">
              <a:lnSpc>
                <a:spcPct val="100000"/>
              </a:lnSpc>
              <a:spcBef>
                <a:spcPts val="0"/>
              </a:spcBef>
              <a:spcAft>
                <a:spcPts val="0"/>
              </a:spcAft>
              <a:buClr>
                <a:srgbClr val="4C9BDB"/>
              </a:buClr>
              <a:buSzPts val="1400"/>
              <a:buFont typeface="Calibri"/>
              <a:buNone/>
            </a:pPr>
            <a:r>
              <a:rPr lang="fr-FR" sz="1400" i="0" u="none" strike="noStrike" cap="none" noProof="1">
                <a:solidFill>
                  <a:srgbClr val="4083B7"/>
                </a:solidFill>
                <a:latin typeface="Calibri"/>
                <a:ea typeface="Calibri"/>
                <a:cs typeface="Calibri"/>
                <a:sym typeface="Calibri"/>
              </a:rPr>
              <a:t>MapBiomas (Souza et al., 2020)</a:t>
            </a:r>
            <a:endParaRPr lang="en-GB" sz="1400" i="0" u="none" strike="noStrike" cap="none" noProof="1">
              <a:solidFill>
                <a:srgbClr val="4083B7"/>
              </a:solidFill>
              <a:latin typeface="Calibri"/>
              <a:ea typeface="Calibri"/>
              <a:cs typeface="Calibri"/>
              <a:sym typeface="Calibri"/>
            </a:endParaRPr>
          </a:p>
        </p:txBody>
      </p:sp>
      <p:sp>
        <p:nvSpPr>
          <p:cNvPr id="67" name="Google Shape;67;p2"/>
          <p:cNvSpPr/>
          <p:nvPr/>
        </p:nvSpPr>
        <p:spPr>
          <a:xfrm>
            <a:off x="5440017" y="1358636"/>
            <a:ext cx="5609938"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Land models</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CABLE-POP | CLASSIC | CLM5.0 | DLEM | eDV3 | ELM | IBIS | ISAM | ISBA-CTRIP | JSBACH | JULES-ES | LPJ-GUESS | LPJml | LPJ-wsl  | LPX-Bern | OCN | ORCHIDEEv3 | SDGVM | VISIT </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Climate forcing</a:t>
            </a:r>
            <a:r>
              <a:rPr lang="en-GB" sz="1400" i="0" u="none" strike="noStrike" cap="none" noProof="1">
                <a:solidFill>
                  <a:srgbClr val="4083B7"/>
                </a:solidFill>
                <a:latin typeface="Calibri"/>
                <a:ea typeface="Calibri"/>
                <a:cs typeface="Calibri"/>
                <a:sym typeface="Calibri"/>
              </a:rPr>
              <a:t>  CRU (Harris et al., 2014) | JRA-55 (Kobayashi et al., 2015)</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Ocean models</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ACCESS | CESM-ETHZ | FESOM-2.1-REcoM2 | MICOM-HAMOCC (NorESM-OCv1.2) | MOM6-COBALT (Princeton) | MPIOM-HAMOCC6 | MRI-ESM2-2 | NEMO3.6-PISCESv2-gas (CNRM) | NEMO-PISCES (IPSL)  | NEMO-PlankTOM12 </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fCO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based ocean flux products</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CMEMS-LSCE-FFNNv2 | Jena- MLS | JMA-MLR | LDEO-HPD | MPI-SOMFFN | NIES-ML3 | OS-ETHZ-GRaCER | UoEx-Watson</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Surface Ocean CO</a:t>
            </a:r>
            <a:r>
              <a:rPr lang="en-GB" sz="1400" b="1" i="0" u="none" strike="noStrike" cap="none" baseline="-25000" noProof="1">
                <a:solidFill>
                  <a:srgbClr val="4083B7"/>
                </a:solidFill>
                <a:latin typeface="Calibri"/>
                <a:ea typeface="Calibri"/>
                <a:cs typeface="Calibri"/>
                <a:sym typeface="Calibri"/>
              </a:rPr>
              <a:t>2</a:t>
            </a:r>
            <a:r>
              <a:rPr lang="en-GB" sz="1400" b="1" i="0" u="none" strike="noStrike" cap="none" noProof="1">
                <a:solidFill>
                  <a:srgbClr val="4083B7"/>
                </a:solidFill>
                <a:latin typeface="Calibri"/>
                <a:ea typeface="Calibri"/>
                <a:cs typeface="Calibri"/>
                <a:sym typeface="Calibri"/>
              </a:rPr>
              <a:t> Atlas  </a:t>
            </a:r>
            <a:r>
              <a:rPr lang="en-GB" sz="1400" i="0" u="none" strike="noStrike" cap="none" noProof="1">
                <a:solidFill>
                  <a:srgbClr val="4083B7"/>
                </a:solidFill>
                <a:latin typeface="Calibri"/>
                <a:ea typeface="Calibri"/>
                <a:cs typeface="Calibri"/>
                <a:sym typeface="Calibri"/>
              </a:rPr>
              <a:t>SOCATv2023</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Atmospheric inversions</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CAMS | CAMS-Satellite | CarbonTracker Europe | COLA | CT-NOAA | CMS-Flux | GCASv2 | GONGGA | IAPCAS | Jena CarboScope | MIROC4-ACTM | NISMON-CO2 | THU | UoE in-situ</a:t>
            </a:r>
          </a:p>
          <a:p>
            <a:pPr marL="0" marR="0" lvl="0" indent="0" algn="l" rtl="0">
              <a:lnSpc>
                <a:spcPct val="100000"/>
              </a:lnSpc>
              <a:spcBef>
                <a:spcPts val="60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Earth system models</a:t>
            </a:r>
          </a:p>
          <a:p>
            <a:pPr marL="0" marR="0" lvl="0" indent="0" algn="l" rtl="0">
              <a:lnSpc>
                <a:spcPct val="100000"/>
              </a:lnSpc>
              <a:spcBef>
                <a:spcPts val="0"/>
              </a:spcBef>
              <a:spcAft>
                <a:spcPts val="0"/>
              </a:spcAft>
              <a:buClr>
                <a:srgbClr val="4C9BDB"/>
              </a:buClr>
              <a:buSzPts val="1400"/>
              <a:buFont typeface="Calibri"/>
              <a:buNone/>
            </a:pPr>
            <a:r>
              <a:rPr lang="en-GB" sz="1400" i="0" u="none" strike="noStrike" cap="none" noProof="1">
                <a:solidFill>
                  <a:srgbClr val="4083B7"/>
                </a:solidFill>
                <a:latin typeface="Calibri"/>
                <a:ea typeface="Calibri"/>
                <a:cs typeface="Calibri"/>
                <a:sym typeface="Calibri"/>
              </a:rPr>
              <a:t>CanESM2 | IPSL-CM6—CO₂-LR | MIROC-ES2L | MPI-ESM1-2-LR</a:t>
            </a:r>
          </a:p>
          <a:p>
            <a:pPr marL="0" marR="0" lvl="0" indent="0" algn="l" rtl="0">
              <a:lnSpc>
                <a:spcPct val="100000"/>
              </a:lnSpc>
              <a:spcBef>
                <a:spcPts val="0"/>
              </a:spcBef>
              <a:spcAft>
                <a:spcPts val="0"/>
              </a:spcAft>
              <a:buClr>
                <a:srgbClr val="4C9BDB"/>
              </a:buClr>
              <a:buSzPts val="1400"/>
              <a:buFont typeface="Calibri"/>
              <a:buNone/>
            </a:pPr>
            <a:endParaRPr lang="en-GB" sz="1400" i="0" u="none" strike="noStrike" cap="none" noProof="1">
              <a:solidFill>
                <a:srgbClr val="4083B7"/>
              </a:solidFill>
              <a:latin typeface="Calibri"/>
              <a:ea typeface="Calibri"/>
              <a:cs typeface="Calibri"/>
              <a:sym typeface="Calibri"/>
            </a:endParaRPr>
          </a:p>
        </p:txBody>
      </p:sp>
      <p:sp>
        <p:nvSpPr>
          <p:cNvPr id="68" name="Google Shape;68;p2"/>
          <p:cNvSpPr txBox="1"/>
          <p:nvPr/>
        </p:nvSpPr>
        <p:spPr>
          <a:xfrm>
            <a:off x="1712922" y="6393209"/>
            <a:ext cx="8766175" cy="55245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4C9BDB"/>
              </a:buClr>
              <a:buSzPts val="1800"/>
              <a:buFont typeface="Arial"/>
              <a:buNone/>
            </a:pPr>
            <a:r>
              <a:rPr lang="en-GB" sz="1800" b="0" i="0" u="none" strike="noStrike" cap="none" dirty="0">
                <a:solidFill>
                  <a:srgbClr val="4083B7"/>
                </a:solidFill>
                <a:latin typeface="Calibri"/>
                <a:ea typeface="Calibri"/>
                <a:cs typeface="Calibri"/>
                <a:sym typeface="Calibri"/>
              </a:rPr>
              <a:t>Full references provided in </a:t>
            </a:r>
            <a:r>
              <a:rPr lang="en-GB" sz="1800" b="0" i="0" u="sng" strike="noStrike" cap="none" dirty="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Friedlingstein et al 2023</a:t>
            </a:r>
            <a:endParaRPr sz="1800" b="0" i="0" u="none" strike="noStrike" cap="none" dirty="0">
              <a:solidFill>
                <a:srgbClr val="4083B7"/>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 have risen steadily over the last decades.</a:t>
            </a:r>
            <a:br>
              <a:rPr lang="en-GB" noProof="1">
                <a:solidFill>
                  <a:srgbClr val="4083B7"/>
                </a:solidFill>
              </a:rPr>
            </a:br>
            <a:r>
              <a:rPr lang="en-GB" noProof="1">
                <a:solidFill>
                  <a:srgbClr val="4083B7"/>
                </a:solidFill>
              </a:rPr>
              <a:t>Emissions are set to grow again in 2023.</a:t>
            </a:r>
            <a:endParaRPr lang="en-GB" noProof="1">
              <a:solidFill>
                <a:srgbClr val="4083B7"/>
              </a:solidFill>
              <a:highlight>
                <a:srgbClr val="FFFF00"/>
              </a:highlight>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When including cement carbonation, the 2023 estimate is 36.8 ± 2 GtCO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The 2023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208" name="Google Shape;208;p18"/>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7" y="1507395"/>
            <a:ext cx="8080369" cy="45452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fossil CO</a:t>
            </a:r>
            <a:r>
              <a:rPr lang="en-GB" baseline="-25000" noProof="1">
                <a:solidFill>
                  <a:srgbClr val="4083B7"/>
                </a:solidFill>
              </a:rPr>
              <a:t>2</a:t>
            </a:r>
            <a:r>
              <a:rPr lang="en-GB" noProof="1">
                <a:solidFill>
                  <a:srgbClr val="4083B7"/>
                </a:solidFill>
              </a:rPr>
              <a:t> emissions</a:t>
            </a:r>
          </a:p>
        </p:txBody>
      </p:sp>
      <p:sp>
        <p:nvSpPr>
          <p:cNvPr id="206" name="Google Shape;206;p1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nSpc>
                <a:spcPct val="90000"/>
              </a:lnSpc>
              <a:spcBef>
                <a:spcPts val="0"/>
              </a:spcBef>
            </a:pPr>
            <a:r>
              <a:rPr lang="en-US" noProof="1">
                <a:solidFill>
                  <a:srgbClr val="4083B7"/>
                </a:solidFill>
              </a:rPr>
              <a:t>For the last 100 years, it has generally taken a crisis to drive global emissions reductions.</a:t>
            </a:r>
            <a:br>
              <a:rPr lang="en-US" noProof="1">
                <a:solidFill>
                  <a:srgbClr val="4083B7"/>
                </a:solidFill>
              </a:rPr>
            </a:br>
            <a:r>
              <a:rPr lang="en-US" noProof="1">
                <a:solidFill>
                  <a:srgbClr val="4083B7"/>
                </a:solidFill>
              </a:rPr>
              <a:t>To stabilise temperatures, intentional, planned, sustained global reductions must begin.</a:t>
            </a:r>
            <a:endParaRPr lang="en-GB" noProof="1">
              <a:solidFill>
                <a:srgbClr val="4083B7"/>
              </a:solidFill>
            </a:endParaRPr>
          </a:p>
        </p:txBody>
      </p:sp>
      <p:sp>
        <p:nvSpPr>
          <p:cNvPr id="207" name="Google Shape;207;p1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2023 projection is based on preliminary data and modelling.</a:t>
            </a:r>
            <a:br>
              <a:rPr lang="en-GB" noProof="1">
                <a:solidFill>
                  <a:srgbClr val="4083B7"/>
                </a:solidFill>
              </a:rPr>
            </a:br>
            <a:r>
              <a:rPr lang="en-GB" noProof="1">
                <a:solidFill>
                  <a:srgbClr val="4083B7"/>
                </a:solidFill>
              </a:rPr>
              <a:t>Source:</a:t>
            </a:r>
            <a:r>
              <a:rPr lang="en-GB" noProof="1">
                <a:solidFill>
                  <a:srgbClr val="000000"/>
                </a:solidFill>
              </a:rPr>
              <a:t>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208" name="Google Shape;208;p18"/>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8" y="1507395"/>
            <a:ext cx="8080367" cy="4545206"/>
          </a:xfrm>
          <a:prstGeom prst="rect">
            <a:avLst/>
          </a:prstGeom>
          <a:noFill/>
          <a:ln>
            <a:noFill/>
          </a:ln>
        </p:spPr>
      </p:pic>
    </p:spTree>
    <p:extLst>
      <p:ext uri="{BB962C8B-B14F-4D97-AF65-F5344CB8AC3E}">
        <p14:creationId xmlns:p14="http://schemas.microsoft.com/office/powerpoint/2010/main" val="326351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growth has generally resumed quickly from global crises.</a:t>
            </a:r>
            <a:br>
              <a:rPr lang="en-GB" noProof="1">
                <a:solidFill>
                  <a:srgbClr val="4083B7"/>
                </a:solidFill>
              </a:rPr>
            </a:br>
            <a:r>
              <a:rPr lang="en-GB" noProof="1">
                <a:solidFill>
                  <a:srgbClr val="4083B7"/>
                </a:solidFill>
              </a:rPr>
              <a:t>Emission intensity has steadily declined but not sufficiently to offset economic growth.</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Each trend line is based on the five years before the crisis and extended to five years after.</a:t>
            </a:r>
            <a:br>
              <a:rPr lang="en-GB" noProof="1">
                <a:solidFill>
                  <a:srgbClr val="4083B7"/>
                </a:solidFill>
              </a:rPr>
            </a:br>
            <a:r>
              <a:rPr lang="en-GB" noProof="1">
                <a:solidFill>
                  <a:srgbClr val="4083B7"/>
                </a:solidFill>
              </a:rPr>
              <a:t>Economic activity is measured in purchasing power parity (PPP) terms in 2017 US dollars.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35894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199" name="Google Shape;199;p1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country</a:t>
            </a:r>
          </a:p>
        </p:txBody>
      </p:sp>
    </p:spTree>
    <p:extLst>
      <p:ext uri="{BB962C8B-B14F-4D97-AF65-F5344CB8AC3E}">
        <p14:creationId xmlns:p14="http://schemas.microsoft.com/office/powerpoint/2010/main" val="177601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to 2022</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C9BDB"/>
              </a:buClr>
              <a:buSzPts val="1800"/>
              <a:buNone/>
            </a:pPr>
            <a:r>
              <a:rPr lang="en-GB" noProof="1">
                <a:solidFill>
                  <a:srgbClr val="4083B7"/>
                </a:solidFill>
              </a:rPr>
              <a:t>The top six emitters in 2022 covered 67% of global emissions</a:t>
            </a:r>
            <a:br>
              <a:rPr lang="en-GB" noProof="1">
                <a:solidFill>
                  <a:srgbClr val="4083B7"/>
                </a:solidFill>
              </a:rPr>
            </a:br>
            <a:r>
              <a:rPr lang="en-GB" noProof="1">
                <a:solidFill>
                  <a:srgbClr val="4083B7"/>
                </a:solidFill>
              </a:rPr>
              <a:t>China 31%, United States 14%, India 8%, EU 7%, Russia 4%, and Japan 3%</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2.8% of global emissions in 2022.</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77" name="Google Shape;677;p67"/>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134056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 per capita to 2022</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Countries have a broad range of per capita emissions reflecting their national circumstances</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International aviation and maritime shipping (bunker fuels) contributed 2.8% of global emissions in 2022.</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77" name="Google Shape;677;p67"/>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4238539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 Kaya decomposition</a:t>
            </a:r>
            <a:endParaRPr lang="en-GB" baseline="-25000" noProof="1">
              <a:solidFill>
                <a:srgbClr val="4083B7"/>
              </a:solidFill>
            </a:endParaRPr>
          </a:p>
        </p:txBody>
      </p:sp>
      <p:sp>
        <p:nvSpPr>
          <p:cNvPr id="233" name="Google Shape;233;p21"/>
          <p:cNvSpPr txBox="1">
            <a:spLocks noGrp="1"/>
          </p:cNvSpPr>
          <p:nvPr>
            <p:ph type="body" idx="1"/>
          </p:nvPr>
        </p:nvSpPr>
        <p:spPr>
          <a:xfrm>
            <a:off x="702129" y="794069"/>
            <a:ext cx="10907485" cy="9353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Globally, decarbonisation and declines in energy per GDP are largely responsible for the reduced growth rate in emissions over the last decade. 2020 was a clear outlier with a sharp decline in GDP.</a:t>
            </a:r>
          </a:p>
        </p:txBody>
      </p:sp>
      <p:sp>
        <p:nvSpPr>
          <p:cNvPr id="234" name="Google Shape;234;p2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236" name="Google Shape;236;p21"/>
          <p:cNvPicPr preferRelativeResize="0"/>
          <p:nvPr/>
        </p:nvPicPr>
        <p:blipFill>
          <a:blip r:embed="rId5"/>
          <a:srcRect/>
          <a:stretch/>
        </p:blipFill>
        <p:spPr>
          <a:xfrm>
            <a:off x="6801974" y="1773285"/>
            <a:ext cx="5193699" cy="4383236"/>
          </a:xfrm>
          <a:prstGeom prst="rect">
            <a:avLst/>
          </a:prstGeom>
          <a:noFill/>
          <a:ln>
            <a:noFill/>
          </a:ln>
        </p:spPr>
      </p:pic>
      <p:pic>
        <p:nvPicPr>
          <p:cNvPr id="3" name="Picture 2">
            <a:extLst>
              <a:ext uri="{FF2B5EF4-FFF2-40B4-BE49-F238E27FC236}">
                <a16:creationId xmlns:a16="http://schemas.microsoft.com/office/drawing/2014/main" id="{6DC42023-7C82-4B5F-ADCD-33414B25A7E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12223" y="2161746"/>
            <a:ext cx="6095998" cy="34289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US" noProof="1">
                <a:solidFill>
                  <a:srgbClr val="4083B7"/>
                </a:solidFill>
                <a:latin typeface="Calibri"/>
                <a:ea typeface="Calibri"/>
                <a:cs typeface="Calibri"/>
                <a:sym typeface="Calibri"/>
              </a:rPr>
              <a:t>The USA and EU have the highest accumulated fossil CO</a:t>
            </a:r>
            <a:r>
              <a:rPr lang="en-US" baseline="-25000" noProof="1">
                <a:solidFill>
                  <a:srgbClr val="4083B7"/>
                </a:solidFill>
                <a:latin typeface="Calibri"/>
                <a:ea typeface="Calibri"/>
                <a:cs typeface="Calibri"/>
                <a:sym typeface="Calibri"/>
              </a:rPr>
              <a:t>2</a:t>
            </a:r>
            <a:r>
              <a:rPr lang="en-US" noProof="1">
                <a:solidFill>
                  <a:srgbClr val="4083B7"/>
                </a:solidFill>
                <a:latin typeface="Calibri"/>
                <a:ea typeface="Calibri"/>
                <a:cs typeface="Calibri"/>
                <a:sym typeface="Calibri"/>
              </a:rPr>
              <a:t> emissions since 1850, but China is a close third.</a:t>
            </a:r>
            <a:endParaRPr lang="en-GB" noProof="1">
              <a:solidFill>
                <a:srgbClr val="4083B7"/>
              </a:solidFill>
              <a:latin typeface="Calibri"/>
              <a:ea typeface="Calibri"/>
              <a:cs typeface="Calibri"/>
              <a:sym typeface="Calibri"/>
            </a:endParaRP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Calculated using territorial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77" name="Google Shape;677;p67"/>
          <p:cNvPicPr preferRelativeResize="0">
            <a:picLocks noGrp="1"/>
          </p:cNvPicPr>
          <p:nvPr>
            <p:ph type="pic" idx="2"/>
          </p:nvPr>
        </p:nvPicPr>
        <p:blipFill>
          <a:blip r:embed="rId5"/>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725114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52" name="Google Shape;252;p2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2582779" y="119647"/>
            <a:ext cx="9609221"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Contributors 121</a:t>
            </a:r>
            <a:r>
              <a:rPr lang="en-GB" noProof="1">
                <a:solidFill>
                  <a:srgbClr val="00CE63"/>
                </a:solidFill>
              </a:rPr>
              <a:t> </a:t>
            </a:r>
            <a:r>
              <a:rPr lang="en-GB" noProof="1">
                <a:solidFill>
                  <a:srgbClr val="4083B7"/>
                </a:solidFill>
              </a:rPr>
              <a:t>people | 95 organisations | 17 countries</a:t>
            </a:r>
          </a:p>
        </p:txBody>
      </p:sp>
      <p:sp>
        <p:nvSpPr>
          <p:cNvPr id="75" name="Google Shape;75;p3"/>
          <p:cNvSpPr txBox="1"/>
          <p:nvPr/>
        </p:nvSpPr>
        <p:spPr>
          <a:xfrm>
            <a:off x="1636375" y="1041725"/>
            <a:ext cx="8947200" cy="5036160"/>
          </a:xfrm>
          <a:prstGeom prst="rect">
            <a:avLst/>
          </a:prstGeom>
          <a:noFill/>
          <a:ln>
            <a:noFill/>
          </a:ln>
        </p:spPr>
        <p:txBody>
          <a:bodyPr spcFirstLastPara="1" wrap="square" lIns="91425" tIns="45700" rIns="91425" bIns="45700" anchor="t" anchorCtr="0">
            <a:noAutofit/>
          </a:bodyPr>
          <a:lstStyle/>
          <a:p>
            <a:pPr algn="ctr">
              <a:lnSpc>
                <a:spcPct val="107000"/>
              </a:lnSpc>
              <a:spcAft>
                <a:spcPts val="800"/>
              </a:spcAft>
            </a:pP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P </a:t>
            </a:r>
            <a:r>
              <a:rPr lang="en-GB" sz="1800" b="1" noProof="1">
                <a:solidFill>
                  <a:srgbClr val="4083B7"/>
                </a:solidFill>
                <a:latin typeface="Calibri" panose="020F0502020204030204" pitchFamily="34" charset="0"/>
                <a:ea typeface="Calibri" panose="020F0502020204030204" pitchFamily="34" charset="0"/>
                <a:cs typeface="Calibri" panose="020F0502020204030204" pitchFamily="34" charset="0"/>
              </a:rPr>
              <a:t>Friedlingstein</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M O’Sullivan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MW Jones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RM Andrew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DCE Bakker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J Hauck</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P Landschützer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C Le Quéré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IT Luijkx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GP Peters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W Peters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J Pongratz</a:t>
            </a:r>
            <a:b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C Schwingshackl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S Sitch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JG Canadell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P Ciais </a:t>
            </a:r>
            <a:r>
              <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4083B7"/>
                </a:solidFill>
                <a:effectLst/>
                <a:latin typeface="Calibri" panose="020F0502020204030204" pitchFamily="34" charset="0"/>
                <a:ea typeface="Calibri" panose="020F0502020204030204" pitchFamily="34" charset="0"/>
                <a:cs typeface="Calibri" panose="020F0502020204030204" pitchFamily="34" charset="0"/>
              </a:rPr>
              <a:t> RB Jackson</a:t>
            </a:r>
            <a:endParaRPr lang="en-GB" sz="1800" noProof="1">
              <a:solidFill>
                <a:srgbClr val="4083B7"/>
              </a:solidFill>
              <a:effectLst/>
              <a:latin typeface="Calibri" panose="020F0502020204030204" pitchFamily="34" charset="0"/>
              <a:ea typeface="Calibri" panose="020F0502020204030204" pitchFamily="34" charset="0"/>
              <a:cs typeface="Calibri" panose="020F0502020204030204" pitchFamily="34" charset="0"/>
            </a:endParaRPr>
          </a:p>
          <a:p>
            <a:pPr algn="ctr">
              <a:spcAft>
                <a:spcPts val="800"/>
              </a:spcAft>
            </a:pP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SR Alin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P Anthony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L Barbero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NR Bates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M Becker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N Bellouin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B Decharme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L Bopp</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M Brasika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P Cadule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MA Chamberlain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N Chandra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Thi-Tuyet-Trang Chau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F Chevallier</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LP Chini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M  Cronin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X Dou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K  Enyo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W Evans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St Falk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RA Feely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L Feng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DJ Ford</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T Gasser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J Ghattas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T  Gkritzalis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G Grassi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L Gregor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N Gruber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Ö Gürses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I Harris</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J Heinke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RA Houghton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GC Hurtt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Y Iida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T Ilyina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AR Jacobson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 Jain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T Jarníková</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 Jersild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F Jiang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Z Jin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F Joos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E Kato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RF Keeling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D Kennedy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K Klein Goldewijk</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J Knauer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JI Korsbakken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 Körtzinger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N  Lefèvre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H Li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J Liu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Z Liu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L Ma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N Mayot</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P McGuire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GA McKinley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G Meyer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EJ Morgan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DR Munro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S-I Nakaoka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Y Niwa</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KM O'Brien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 Olsen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 McOmar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T Ono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ME Paulsen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D  Pierrot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K Pocock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B Poulter</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C Powis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G  Rehder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L Resplandy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E Robertson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C Rödenbeck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TM Rosan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J Schwinger</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R Séférian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L Smallman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S Smith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R Sospedra-Alfonso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Q Sun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AJ Sutton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C Sweeney</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 Takao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H Tian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B Tilbrook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H Tsujino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F Tubiello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G van der Werf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E van Ooijen</a:t>
            </a:r>
            <a:br>
              <a:rPr lang="en-GB" sz="1800" b="1" noProof="1">
                <a:solidFill>
                  <a:srgbClr val="888888"/>
                </a:solidFill>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R  Wanninkhof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M Watanabe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C Wimart-Rousseau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D Yang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X Yang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W Yuan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X Yue</a:t>
            </a:r>
            <a:b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b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S Zaehle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J Zeng </a:t>
            </a:r>
            <a:r>
              <a:rPr lang="en-GB" sz="1800"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a:t>
            </a:r>
            <a:r>
              <a:rPr lang="en-GB" sz="1800" b="1" noProof="1">
                <a:solidFill>
                  <a:srgbClr val="888888"/>
                </a:solidFill>
                <a:effectLst/>
                <a:latin typeface="Calibri" panose="020F0502020204030204" pitchFamily="34" charset="0"/>
                <a:ea typeface="Calibri" panose="020F0502020204030204" pitchFamily="34" charset="0"/>
                <a:cs typeface="Calibri" panose="020F0502020204030204" pitchFamily="34" charset="0"/>
              </a:rPr>
              <a:t> B Zheng</a:t>
            </a:r>
            <a:endParaRPr lang="en-GB" sz="1500" b="1" i="0" u="none" strike="noStrike" cap="none" noProof="1">
              <a:solidFill>
                <a:srgbClr val="4C9BD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 name="TextBox 4">
            <a:extLst>
              <a:ext uri="{FF2B5EF4-FFF2-40B4-BE49-F238E27FC236}">
                <a16:creationId xmlns:a16="http://schemas.microsoft.com/office/drawing/2014/main" id="{70E57127-08BC-43E6-AC78-83F2BBFC11CE}"/>
              </a:ext>
            </a:extLst>
          </p:cNvPr>
          <p:cNvSpPr txBox="1"/>
          <p:nvPr/>
        </p:nvSpPr>
        <p:spPr>
          <a:xfrm>
            <a:off x="1636375" y="6077885"/>
            <a:ext cx="3169595" cy="523220"/>
          </a:xfrm>
          <a:prstGeom prst="rect">
            <a:avLst/>
          </a:prstGeom>
          <a:noFill/>
        </p:spPr>
        <p:txBody>
          <a:bodyPr wrap="square">
            <a:spAutoFit/>
          </a:bodyPr>
          <a:lstStyle/>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Atlas Team Members at LSCE</a:t>
            </a:r>
            <a:r>
              <a:rPr lang="en-GB" sz="1400" b="0" i="0" u="none" strike="noStrike" cap="none" noProof="1">
                <a:solidFill>
                  <a:srgbClr val="4083B7"/>
                </a:solidFill>
                <a:latin typeface="Calibri"/>
                <a:ea typeface="Calibri"/>
                <a:cs typeface="Calibri"/>
                <a:sym typeface="Calibri"/>
              </a:rPr>
              <a:t>, France</a:t>
            </a:r>
          </a:p>
          <a:p>
            <a:pPr marL="0" marR="0" lvl="0" indent="0" algn="l" rtl="0">
              <a:lnSpc>
                <a:spcPct val="100000"/>
              </a:lnSpc>
              <a:spcBef>
                <a:spcPts val="0"/>
              </a:spcBef>
              <a:spcAft>
                <a:spcPts val="0"/>
              </a:spcAft>
              <a:buClr>
                <a:srgbClr val="4C9BDB"/>
              </a:buClr>
              <a:buSzPts val="1400"/>
              <a:buFont typeface="Calibri"/>
              <a:buNone/>
            </a:pPr>
            <a:r>
              <a:rPr lang="en-GB" sz="1400" b="1" i="0" u="none" strike="noStrike" cap="none" noProof="1">
                <a:solidFill>
                  <a:srgbClr val="4083B7"/>
                </a:solidFill>
                <a:latin typeface="Calibri"/>
                <a:ea typeface="Calibri"/>
                <a:cs typeface="Calibri"/>
                <a:sym typeface="Calibri"/>
              </a:rPr>
              <a:t>P Ciais </a:t>
            </a:r>
            <a:r>
              <a:rPr lang="en-GB" sz="1400" b="0" i="0" u="none" strike="noStrike" cap="none" noProof="1">
                <a:solidFill>
                  <a:srgbClr val="4083B7"/>
                </a:solidFill>
                <a:latin typeface="Calibri"/>
                <a:ea typeface="Calibri"/>
                <a:cs typeface="Calibri"/>
                <a:sym typeface="Calibri"/>
              </a:rPr>
              <a:t>| </a:t>
            </a:r>
            <a:r>
              <a:rPr lang="en-GB" sz="1400" b="1" i="0" u="none" strike="noStrike" cap="none" noProof="1">
                <a:solidFill>
                  <a:srgbClr val="4083B7"/>
                </a:solidFill>
                <a:latin typeface="Calibri"/>
                <a:ea typeface="Calibri"/>
                <a:cs typeface="Calibri"/>
                <a:sym typeface="Calibri"/>
              </a:rPr>
              <a:t>P Brockmann</a:t>
            </a:r>
            <a:endParaRPr lang="en-GB" sz="1400" b="0" i="0" u="none" strike="noStrike" cap="none" noProof="1">
              <a:solidFill>
                <a:srgbClr val="4083B7"/>
              </a:solidFill>
              <a:latin typeface="Calibri"/>
              <a:ea typeface="Calibri"/>
              <a:cs typeface="Calibri"/>
              <a:sym typeface="Calibri"/>
            </a:endParaRPr>
          </a:p>
        </p:txBody>
      </p:sp>
      <p:sp>
        <p:nvSpPr>
          <p:cNvPr id="7" name="TextBox 6">
            <a:extLst>
              <a:ext uri="{FF2B5EF4-FFF2-40B4-BE49-F238E27FC236}">
                <a16:creationId xmlns:a16="http://schemas.microsoft.com/office/drawing/2014/main" id="{F0CE645C-5124-4AE0-9E81-558274DD275E}"/>
              </a:ext>
            </a:extLst>
          </p:cNvPr>
          <p:cNvSpPr txBox="1"/>
          <p:nvPr/>
        </p:nvSpPr>
        <p:spPr>
          <a:xfrm>
            <a:off x="6009861" y="6077885"/>
            <a:ext cx="4573714" cy="738664"/>
          </a:xfrm>
          <a:prstGeom prst="rect">
            <a:avLst/>
          </a:prstGeom>
          <a:noFill/>
        </p:spPr>
        <p:txBody>
          <a:bodyPr wrap="square">
            <a:spAutoFit/>
          </a:bodyPr>
          <a:lstStyle/>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Communications Team</a:t>
            </a:r>
            <a:endParaRPr lang="en-GB" sz="1400" b="0" i="0" u="none" strike="noStrike" cap="none">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4C9BDB"/>
              </a:buClr>
              <a:buSzPts val="1400"/>
              <a:buFont typeface="Calibri"/>
              <a:buNone/>
            </a:pPr>
            <a:r>
              <a:rPr lang="en-GB" sz="1400" b="1" i="0" u="none" strike="noStrike" cap="none">
                <a:solidFill>
                  <a:srgbClr val="4083B7"/>
                </a:solidFill>
                <a:latin typeface="Calibri"/>
                <a:ea typeface="Calibri"/>
                <a:cs typeface="Calibri"/>
                <a:sym typeface="Calibri"/>
              </a:rPr>
              <a:t>A Hayward </a:t>
            </a:r>
            <a:r>
              <a:rPr lang="en-GB" sz="1400" i="0" u="none" strike="noStrike" cap="none">
                <a:solidFill>
                  <a:srgbClr val="4083B7"/>
                </a:solidFill>
                <a:latin typeface="Calibri"/>
                <a:ea typeface="Calibri"/>
                <a:cs typeface="Calibri"/>
                <a:sym typeface="Calibri"/>
              </a:rPr>
              <a:t>|</a:t>
            </a:r>
            <a:r>
              <a:rPr lang="en-GB" sz="1400" b="1" i="0" u="none" strike="noStrike" cap="none">
                <a:solidFill>
                  <a:srgbClr val="4083B7"/>
                </a:solidFill>
                <a:latin typeface="Calibri"/>
                <a:ea typeface="Calibri"/>
                <a:cs typeface="Calibri"/>
                <a:sym typeface="Calibri"/>
              </a:rPr>
              <a:t> G Davies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A Morrison</a:t>
            </a:r>
            <a:br>
              <a:rPr lang="en-GB" sz="1400" b="1" i="0" u="none" strike="noStrike" cap="none">
                <a:solidFill>
                  <a:srgbClr val="4083B7"/>
                </a:solidFill>
                <a:latin typeface="Calibri"/>
                <a:ea typeface="Calibri"/>
                <a:cs typeface="Calibri"/>
                <a:sym typeface="Calibri"/>
              </a:rPr>
            </a:br>
            <a:r>
              <a:rPr lang="en-GB" sz="1400" b="1" i="0" u="none" strike="noStrike" cap="none">
                <a:solidFill>
                  <a:srgbClr val="4083B7"/>
                </a:solidFill>
                <a:latin typeface="Calibri"/>
                <a:ea typeface="Calibri"/>
                <a:cs typeface="Calibri"/>
                <a:sym typeface="Calibri"/>
              </a:rPr>
              <a:t>C Bartman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N Hawtin </a:t>
            </a:r>
            <a:r>
              <a:rPr lang="en-GB" sz="1400" b="0" i="0" u="none" strike="noStrike" cap="none">
                <a:solidFill>
                  <a:srgbClr val="4083B7"/>
                </a:solidFill>
                <a:latin typeface="Calibri"/>
                <a:ea typeface="Calibri"/>
                <a:cs typeface="Calibri"/>
                <a:sym typeface="Calibri"/>
              </a:rPr>
              <a:t>| </a:t>
            </a:r>
            <a:r>
              <a:rPr lang="en-GB" sz="1400" b="1" i="0" u="none" strike="noStrike" cap="none">
                <a:solidFill>
                  <a:srgbClr val="4083B7"/>
                </a:solidFill>
                <a:latin typeface="Calibri"/>
                <a:ea typeface="Calibri"/>
                <a:cs typeface="Calibri"/>
                <a:sym typeface="Calibri"/>
              </a:rPr>
              <a:t>K Mansell</a:t>
            </a:r>
            <a:endParaRPr lang="en-GB" sz="1400" b="0" i="0" u="none" strike="noStrike" cap="none">
              <a:solidFill>
                <a:srgbClr val="4083B7"/>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Share of global fossil CO</a:t>
            </a:r>
            <a:r>
              <a:rPr lang="en-GB" baseline="-25000" noProof="1">
                <a:solidFill>
                  <a:srgbClr val="4083B7"/>
                </a:solidFill>
              </a:rPr>
              <a:t>2</a:t>
            </a:r>
            <a:r>
              <a:rPr lang="en-GB" noProof="1">
                <a:solidFill>
                  <a:srgbClr val="4083B7"/>
                </a:solidFill>
              </a:rPr>
              <a:t> emissions in 2023: coal (41%), oil (32%), gas (21%),</a:t>
            </a:r>
            <a:br>
              <a:rPr lang="en-GB" noProof="1">
                <a:solidFill>
                  <a:srgbClr val="4083B7"/>
                </a:solidFill>
              </a:rPr>
            </a:br>
            <a:r>
              <a:rPr lang="en-GB" noProof="1">
                <a:solidFill>
                  <a:srgbClr val="4083B7"/>
                </a:solidFill>
              </a:rPr>
              <a:t>cement (4%), flaring and others (2%, not shown)</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2023 projection is based on preliminary data and modelling. </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77" name="Google Shape;677;p67"/>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579188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growth: 2021–2023</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emissions from oil continued to rebound in both 2022 and 2023 with recovery of aviation.</a:t>
            </a:r>
            <a:br>
              <a:rPr lang="en-GB" noProof="1">
                <a:solidFill>
                  <a:srgbClr val="4083B7"/>
                </a:solidFill>
              </a:rPr>
            </a:br>
            <a:r>
              <a:rPr lang="en-GB" noProof="1">
                <a:solidFill>
                  <a:srgbClr val="4083B7"/>
                </a:solidFill>
              </a:rPr>
              <a:t>In 2022 natural gas declined because of supply constraints but returns to growth in 2023. Coal continues to climb.</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77" name="Google Shape;677;p67"/>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375944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source</a:t>
            </a:r>
          </a:p>
        </p:txBody>
      </p:sp>
      <p:sp>
        <p:nvSpPr>
          <p:cNvPr id="675" name="Google Shape;675;p6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category from 2000 to 2023, with growth rates indicated for the more recent period of 2018 to 2023</a:t>
            </a:r>
            <a:br>
              <a:rPr lang="en-GB" noProof="1">
                <a:solidFill>
                  <a:srgbClr val="4083B7"/>
                </a:solidFill>
              </a:rPr>
            </a:br>
            <a:r>
              <a:rPr lang="en-GB" noProof="1">
                <a:solidFill>
                  <a:srgbClr val="4083B7"/>
                </a:solidFill>
              </a:rPr>
              <a:t>Coal use has returned to growth, and both coal and oil declined sharply in the pandemic year 2020</a:t>
            </a:r>
          </a:p>
        </p:txBody>
      </p:sp>
      <p:sp>
        <p:nvSpPr>
          <p:cNvPr id="676" name="Google Shape;676;p6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77" name="Google Shape;677;p67"/>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6850"/>
            <a:ext cx="8080371" cy="4546299"/>
          </a:xfrm>
          <a:prstGeom prst="rect">
            <a:avLst/>
          </a:prstGeom>
          <a:noFill/>
          <a:ln>
            <a:noFill/>
          </a:ln>
        </p:spPr>
      </p:pic>
    </p:spTree>
    <p:extLst>
      <p:ext uri="{BB962C8B-B14F-4D97-AF65-F5344CB8AC3E}">
        <p14:creationId xmlns:p14="http://schemas.microsoft.com/office/powerpoint/2010/main" val="2924082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355" name="Google Shape;355;p3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natural gas declined in 2022, but oil recovered most of its pandemic-period losses.</a:t>
            </a:r>
            <a:br>
              <a:rPr lang="en-GB" noProof="1">
                <a:solidFill>
                  <a:srgbClr val="4083B7"/>
                </a:solidFill>
              </a:rPr>
            </a:br>
            <a:r>
              <a:rPr lang="en-GB" noProof="1">
                <a:solidFill>
                  <a:srgbClr val="4083B7"/>
                </a:solidFill>
              </a:rPr>
              <a:t>Renewable energy continued to grow, but needs to grow even faster to replace fossil energy consumption.</a:t>
            </a:r>
          </a:p>
        </p:txBody>
      </p:sp>
      <p:sp>
        <p:nvSpPr>
          <p:cNvPr id="356" name="Google Shape;356;p3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noProof="1">
                <a:solidFill>
                  <a:srgbClr val="4083B7"/>
                </a:solidFill>
                <a:hlinkClick r:id="rId3"/>
              </a:rPr>
              <a:t>Energy Institute 2023</a:t>
            </a:r>
            <a:r>
              <a:rPr lang="en-GB" noProof="1">
                <a:solidFill>
                  <a:srgbClr val="4083B7"/>
                </a:solidFill>
              </a:rPr>
              <a:t>; </a:t>
            </a:r>
            <a:r>
              <a:rPr lang="en-GB" u="sng" noProof="1">
                <a:solidFill>
                  <a:schemeClr val="hlink"/>
                </a:solidFill>
                <a:hlinkClick r:id="rId4"/>
              </a:rPr>
              <a:t>Global Carbon Project 2023</a:t>
            </a:r>
            <a:r>
              <a:rPr lang="en-GB" noProof="1">
                <a:solidFill>
                  <a:srgbClr val="4083B7"/>
                </a:solidFill>
              </a:rPr>
              <a:t> </a:t>
            </a:r>
          </a:p>
        </p:txBody>
      </p:sp>
      <p:pic>
        <p:nvPicPr>
          <p:cNvPr id="357" name="Google Shape;357;p35"/>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1947921" y="1440561"/>
            <a:ext cx="8318001" cy="4678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287" name="Google Shape;287;p27"/>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3959"/>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by source for top emitters</a:t>
            </a:r>
            <a:br>
              <a:rPr lang="en-GB" noProof="1">
                <a:solidFill>
                  <a:srgbClr val="4083B7"/>
                </a:solidFill>
              </a:rPr>
            </a:br>
            <a:endParaRPr lang="en-GB" noProof="1">
              <a:solidFill>
                <a:srgbClr val="4083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China</a:t>
            </a:r>
          </a:p>
        </p:txBody>
      </p:sp>
      <p:sp>
        <p:nvSpPr>
          <p:cNvPr id="294" name="Google Shape;294;p2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China’s coal consumption continued to grow strongly in 2023,</a:t>
            </a:r>
            <a:br>
              <a:rPr lang="en-GB" noProof="1">
                <a:solidFill>
                  <a:srgbClr val="4083B7"/>
                </a:solidFill>
              </a:rPr>
            </a:br>
            <a:r>
              <a:rPr lang="en-GB" noProof="1">
                <a:solidFill>
                  <a:srgbClr val="4083B7"/>
                </a:solidFill>
              </a:rPr>
              <a:t>while emissions from oil recovered their losses from 2022’s COVID-19 lockdowns</a:t>
            </a:r>
          </a:p>
        </p:txBody>
      </p:sp>
      <p:sp>
        <p:nvSpPr>
          <p:cNvPr id="295" name="Google Shape;295;p2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296" name="Google Shape;296;p28"/>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7" y="1507395"/>
            <a:ext cx="8080369" cy="45452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USA</a:t>
            </a:r>
          </a:p>
        </p:txBody>
      </p:sp>
      <p:sp>
        <p:nvSpPr>
          <p:cNvPr id="303" name="Google Shape;303;p2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USA’s emissions from coal are expected to drop again in 2023, to their lowest level since 1903, </a:t>
            </a:r>
            <a:br>
              <a:rPr lang="en-GB" noProof="1">
                <a:solidFill>
                  <a:srgbClr val="4083B7"/>
                </a:solidFill>
              </a:rPr>
            </a:br>
            <a:r>
              <a:rPr lang="en-GB" noProof="1">
                <a:solidFill>
                  <a:srgbClr val="4083B7"/>
                </a:solidFill>
              </a:rPr>
              <a:t>as the transition to natural gas continues. Emissions from oil are still below 2019’s level.</a:t>
            </a:r>
          </a:p>
        </p:txBody>
      </p:sp>
      <p:sp>
        <p:nvSpPr>
          <p:cNvPr id="304" name="Google Shape;304;p2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EIA 2023</a:t>
            </a:r>
            <a:r>
              <a:rPr lang="en-GB" noProof="1">
                <a:solidFill>
                  <a:srgbClr val="4083B7"/>
                </a:solidFill>
              </a:rPr>
              <a:t>; </a:t>
            </a:r>
            <a:r>
              <a:rPr lang="en-GB" u="sng" noProof="1">
                <a:solidFill>
                  <a:schemeClr val="hlink"/>
                </a:solidFill>
                <a:hlinkClick r:id="rId4"/>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2023</a:t>
            </a:r>
            <a:endParaRPr lang="en-GB" noProof="1"/>
          </a:p>
        </p:txBody>
      </p:sp>
      <p:pic>
        <p:nvPicPr>
          <p:cNvPr id="305" name="Google Shape;305;p29"/>
          <p:cNvPicPr preferRelativeResize="0">
            <a:picLocks noGrp="1"/>
          </p:cNvPicPr>
          <p:nvPr>
            <p:ph type="pic" idx="2"/>
          </p:nvPr>
        </p:nvPicPr>
        <p:blipFill>
          <a:blip r:embed="rId6">
            <a:extLst>
              <a:ext uri="{96DAC541-7B7A-43D3-8B79-37D633B846F1}">
                <asvg:svgBlip xmlns:asvg="http://schemas.microsoft.com/office/drawing/2016/SVG/main" r:embed="rId7"/>
              </a:ext>
            </a:extLst>
          </a:blip>
          <a:srcRect/>
          <a:stretch/>
        </p:blipFill>
        <p:spPr>
          <a:xfrm>
            <a:off x="2064007" y="1507395"/>
            <a:ext cx="8080369" cy="45452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India</a:t>
            </a:r>
          </a:p>
        </p:txBody>
      </p:sp>
      <p:sp>
        <p:nvSpPr>
          <p:cNvPr id="321" name="Google Shape;321;p31"/>
          <p:cNvSpPr txBox="1">
            <a:spLocks noGrp="1"/>
          </p:cNvSpPr>
          <p:nvPr>
            <p:ph type="body" idx="1"/>
          </p:nvPr>
        </p:nvSpPr>
        <p:spPr>
          <a:xfrm>
            <a:off x="806116" y="823853"/>
            <a:ext cx="10592804"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India’s emissions continue to grow sharply in 2023. Increases in solar and wind capacity were far from sufficient to meet a large increase in power demand as the economy grows strongly.</a:t>
            </a:r>
            <a:endParaRPr lang="en-GB" noProof="1">
              <a:solidFill>
                <a:srgbClr val="4083B7"/>
              </a:solidFill>
              <a:highlight>
                <a:srgbClr val="FFFF00"/>
              </a:highlight>
            </a:endParaRPr>
          </a:p>
        </p:txBody>
      </p:sp>
      <p:sp>
        <p:nvSpPr>
          <p:cNvPr id="322" name="Google Shape;322;p3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323" name="Google Shape;323;p31"/>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the European Union</a:t>
            </a:r>
          </a:p>
        </p:txBody>
      </p:sp>
      <p:sp>
        <p:nvSpPr>
          <p:cNvPr id="312" name="Google Shape;312;p3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EU’s emissions from all three fossil fuels are expected to have declined in 2023, resulting from high prices and other economic headwinds on top of existing trends.</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314" name="Google Shape;314;p30"/>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in Rest of World</a:t>
            </a:r>
          </a:p>
        </p:txBody>
      </p:sp>
      <p:sp>
        <p:nvSpPr>
          <p:cNvPr id="330" name="Google Shape;330;p32"/>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In the Rest of the World, emissions from coal grow slightly while natural gas is flat.</a:t>
            </a:r>
            <a:br>
              <a:rPr lang="en-GB" noProof="1">
                <a:solidFill>
                  <a:srgbClr val="4083B7"/>
                </a:solidFill>
              </a:rPr>
            </a:br>
            <a:r>
              <a:rPr lang="en-GB" noProof="1">
                <a:solidFill>
                  <a:srgbClr val="4083B7"/>
                </a:solidFill>
              </a:rPr>
              <a:t>Oil in international aviation grew strongly again, but total oil in all other countries declined.</a:t>
            </a:r>
          </a:p>
        </p:txBody>
      </p:sp>
      <p:sp>
        <p:nvSpPr>
          <p:cNvPr id="331" name="Google Shape;331;p3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Rest of the World is the global total less China, US, EU, and India.</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332" name="Google Shape;332;p32"/>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7" y="1507395"/>
            <a:ext cx="8080369" cy="45452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p:nvPr/>
        </p:nvSpPr>
        <p:spPr>
          <a:xfrm>
            <a:off x="6096000" y="2767034"/>
            <a:ext cx="4484857" cy="689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a:t>
            </a:r>
            <a:r>
              <a:rPr lang="en-GB" sz="1600">
                <a:solidFill>
                  <a:srgbClr val="4083B7"/>
                </a:solidFill>
                <a:latin typeface="Calibri"/>
                <a:ea typeface="Calibri"/>
                <a:cs typeface="Calibri"/>
                <a:sym typeface="Calibri"/>
              </a:rPr>
              <a:t>data sources and data files: </a:t>
            </a:r>
            <a:endParaRPr sz="160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a:ea typeface="Calibri"/>
                <a:cs typeface="Calibri"/>
                <a:sym typeface="Calibri"/>
              </a:rPr>
              <a:t> </a:t>
            </a:r>
            <a:endParaRPr sz="1600">
              <a:solidFill>
                <a:srgbClr val="4083B7"/>
              </a:solidFill>
              <a:latin typeface="Calibri"/>
              <a:ea typeface="Calibri"/>
              <a:cs typeface="Calibri"/>
              <a:sym typeface="Calibri"/>
            </a:endParaRPr>
          </a:p>
        </p:txBody>
      </p:sp>
      <p:sp>
        <p:nvSpPr>
          <p:cNvPr id="82" name="Google Shape;82;p4"/>
          <p:cNvSpPr txBox="1"/>
          <p:nvPr/>
        </p:nvSpPr>
        <p:spPr>
          <a:xfrm>
            <a:off x="6198483" y="6004723"/>
            <a:ext cx="4484857" cy="7980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More information, data sources and data files: </a:t>
            </a:r>
            <a:endParaRPr sz="1400" b="0" i="0" u="none" strike="noStrike" cap="none">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sng" strike="noStrike" cap="none">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www.globalcarbonatlas.org</a:t>
            </a:r>
            <a:endParaRPr sz="1600" b="0" i="0" u="none" strike="noStrike" cap="none">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4083B7"/>
                </a:solidFill>
                <a:latin typeface="Calibri"/>
                <a:ea typeface="Calibri"/>
                <a:cs typeface="Calibri"/>
                <a:sym typeface="Calibri"/>
              </a:rPr>
              <a:t>(co-funded in part by BNP Paribas Foundation)</a:t>
            </a:r>
            <a:endParaRPr sz="1400" b="0" i="0" u="none" strike="noStrike" cap="none">
              <a:solidFill>
                <a:srgbClr val="4083B7"/>
              </a:solidFill>
              <a:latin typeface="Arial"/>
              <a:ea typeface="Arial"/>
              <a:cs typeface="Arial"/>
              <a:sym typeface="Arial"/>
            </a:endParaRPr>
          </a:p>
        </p:txBody>
      </p:sp>
      <p:sp>
        <p:nvSpPr>
          <p:cNvPr id="83" name="Google Shape;83;p4"/>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Data Access and Additional Resources</a:t>
            </a:r>
          </a:p>
        </p:txBody>
      </p:sp>
      <p:pic>
        <p:nvPicPr>
          <p:cNvPr id="85" name="Google Shape;85;p4"/>
          <p:cNvPicPr preferRelativeResize="0"/>
          <p:nvPr/>
        </p:nvPicPr>
        <p:blipFill rotWithShape="1">
          <a:blip r:embed="rId5">
            <a:alphaModFix/>
          </a:blip>
          <a:srcRect/>
          <a:stretch/>
        </p:blipFill>
        <p:spPr>
          <a:xfrm>
            <a:off x="6170788" y="3429000"/>
            <a:ext cx="4540245" cy="2494716"/>
          </a:xfrm>
          <a:prstGeom prst="rect">
            <a:avLst/>
          </a:prstGeom>
          <a:noFill/>
          <a:ln>
            <a:noFill/>
          </a:ln>
        </p:spPr>
      </p:pic>
      <p:pic>
        <p:nvPicPr>
          <p:cNvPr id="1028" name="Picture 4">
            <a:extLst>
              <a:ext uri="{FF2B5EF4-FFF2-40B4-BE49-F238E27FC236}">
                <a16:creationId xmlns:a16="http://schemas.microsoft.com/office/drawing/2014/main" id="{18EB0371-02D6-8DAA-1A26-9450C4C3BDF5}"/>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3869"/>
          <a:stretch/>
        </p:blipFill>
        <p:spPr bwMode="auto">
          <a:xfrm>
            <a:off x="6260977" y="889520"/>
            <a:ext cx="4319880" cy="190932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81;p4">
            <a:extLst>
              <a:ext uri="{FF2B5EF4-FFF2-40B4-BE49-F238E27FC236}">
                <a16:creationId xmlns:a16="http://schemas.microsoft.com/office/drawing/2014/main" id="{58F57785-2E0C-BC0F-F1BC-89757D5BC16D}"/>
              </a:ext>
            </a:extLst>
          </p:cNvPr>
          <p:cNvSpPr txBox="1"/>
          <p:nvPr/>
        </p:nvSpPr>
        <p:spPr>
          <a:xfrm>
            <a:off x="1137456" y="5019108"/>
            <a:ext cx="448485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rgbClr val="4083B7"/>
                </a:solidFill>
                <a:latin typeface="Calibri"/>
                <a:ea typeface="Calibri"/>
                <a:cs typeface="Calibri"/>
                <a:sym typeface="Calibri"/>
              </a:rPr>
              <a:t>More information, data sources and data files: </a:t>
            </a:r>
            <a:endParaRPr sz="1600">
              <a:solidFill>
                <a:srgbClr val="4083B7"/>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1600">
                <a:solidFill>
                  <a:srgbClr val="4083B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http://www.globalcarbonproject.org/carbonbudget</a:t>
            </a:r>
            <a:r>
              <a:rPr lang="en-GB" sz="1600">
                <a:solidFill>
                  <a:srgbClr val="4083B7"/>
                </a:solidFill>
                <a:latin typeface="Calibri"/>
                <a:ea typeface="Calibri"/>
                <a:cs typeface="Calibri"/>
                <a:sym typeface="Calibri"/>
              </a:rPr>
              <a:t>  Contact: </a:t>
            </a:r>
            <a:r>
              <a:rPr lang="en-GB" sz="1600">
                <a:solidFill>
                  <a:srgbClr val="4083B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Pep.Canadell@csiro.au</a:t>
            </a:r>
            <a:endParaRPr sz="1600">
              <a:solidFill>
                <a:srgbClr val="4083B7"/>
              </a:solidFill>
              <a:latin typeface="Calibri"/>
              <a:ea typeface="Calibri"/>
              <a:cs typeface="Calibri"/>
              <a:sym typeface="Calibri"/>
            </a:endParaRPr>
          </a:p>
        </p:txBody>
      </p:sp>
      <p:sp>
        <p:nvSpPr>
          <p:cNvPr id="4" name="TextBox 3">
            <a:extLst>
              <a:ext uri="{FF2B5EF4-FFF2-40B4-BE49-F238E27FC236}">
                <a16:creationId xmlns:a16="http://schemas.microsoft.com/office/drawing/2014/main" id="{B5B84895-CDA1-C4EA-20C6-C9447837921D}"/>
              </a:ext>
            </a:extLst>
          </p:cNvPr>
          <p:cNvSpPr txBox="1"/>
          <p:nvPr/>
        </p:nvSpPr>
        <p:spPr>
          <a:xfrm rot="2307661">
            <a:off x="3360251" y="3369371"/>
            <a:ext cx="1664588" cy="307777"/>
          </a:xfrm>
          <a:prstGeom prst="rect">
            <a:avLst/>
          </a:prstGeom>
          <a:solidFill>
            <a:srgbClr val="FFFF00"/>
          </a:solidFill>
        </p:spPr>
        <p:txBody>
          <a:bodyPr wrap="square" rtlCol="0">
            <a:spAutoFit/>
          </a:bodyPr>
          <a:lstStyle/>
          <a:p>
            <a:pPr algn="ctr"/>
            <a:r>
              <a:rPr lang="en-US"/>
              <a:t>Needs update!</a:t>
            </a:r>
            <a:endParaRPr lang="en-GB"/>
          </a:p>
        </p:txBody>
      </p:sp>
      <p:pic>
        <p:nvPicPr>
          <p:cNvPr id="6" name="Picture 5">
            <a:extLst>
              <a:ext uri="{FF2B5EF4-FFF2-40B4-BE49-F238E27FC236}">
                <a16:creationId xmlns:a16="http://schemas.microsoft.com/office/drawing/2014/main" id="{A30014BC-C5C5-BA86-19E1-162BC3CFBD6A}"/>
              </a:ext>
            </a:extLst>
          </p:cNvPr>
          <p:cNvPicPr>
            <a:picLocks noChangeAspect="1"/>
          </p:cNvPicPr>
          <p:nvPr/>
        </p:nvPicPr>
        <p:blipFill rotWithShape="1">
          <a:blip r:embed="rId9"/>
          <a:srcRect t="1889" b="3920"/>
          <a:stretch/>
        </p:blipFill>
        <p:spPr>
          <a:xfrm>
            <a:off x="1137456" y="1292832"/>
            <a:ext cx="4484407" cy="371648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Cement carbonation sink</a:t>
            </a:r>
          </a:p>
        </p:txBody>
      </p:sp>
    </p:spTree>
    <p:extLst>
      <p:ext uri="{BB962C8B-B14F-4D97-AF65-F5344CB8AC3E}">
        <p14:creationId xmlns:p14="http://schemas.microsoft.com/office/powerpoint/2010/main" val="3927453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Cement carbonation sink</a:t>
            </a: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production of cement results in ‘process’ emissions of CO</a:t>
            </a:r>
            <a:r>
              <a:rPr lang="en-GB" baseline="-25000" noProof="1">
                <a:solidFill>
                  <a:srgbClr val="4083B7"/>
                </a:solidFill>
              </a:rPr>
              <a:t>2</a:t>
            </a:r>
            <a:r>
              <a:rPr lang="en-GB" noProof="1">
                <a:solidFill>
                  <a:srgbClr val="4083B7"/>
                </a:solidFill>
              </a:rPr>
              <a:t> from the chemical decomposition of carbonates.</a:t>
            </a:r>
            <a:br>
              <a:rPr lang="en-GB" noProof="1">
                <a:solidFill>
                  <a:srgbClr val="4083B7"/>
                </a:solidFill>
              </a:rPr>
            </a:br>
            <a:r>
              <a:rPr lang="en-GB" noProof="1">
                <a:solidFill>
                  <a:srgbClr val="4083B7"/>
                </a:solidFill>
              </a:rPr>
              <a:t>During its lifetime, cement re-absorbs some CO</a:t>
            </a:r>
            <a:r>
              <a:rPr lang="en-GB" baseline="-25000" noProof="1">
                <a:solidFill>
                  <a:srgbClr val="4083B7"/>
                </a:solidFill>
              </a:rPr>
              <a:t>2</a:t>
            </a:r>
            <a:r>
              <a:rPr lang="en-GB" noProof="1">
                <a:solidFill>
                  <a:srgbClr val="4083B7"/>
                </a:solidFill>
              </a:rPr>
              <a:t> from the atmosphere.</a:t>
            </a: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341" name="Google Shape;341;p3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7" y="1507395"/>
            <a:ext cx="8080369" cy="454520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Land-use change emissions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42"/>
          <p:cNvPicPr preferRelativeResize="0">
            <a:picLocks noGrp="1"/>
          </p:cNvPicPr>
          <p:nvPr>
            <p:ph type="pic" idx="2"/>
          </p:nvPr>
        </p:nvPicPr>
        <p:blipFill>
          <a:blip r:embed="rId3">
            <a:extLst>
              <a:ext uri="{96DAC541-7B7A-43D3-8B79-37D633B846F1}">
                <asvg:svgBlip xmlns:asvg="http://schemas.microsoft.com/office/drawing/2016/SVG/main" r:embed="rId4"/>
              </a:ext>
            </a:extLst>
          </a:blip>
          <a:srcRect/>
          <a:stretch/>
        </p:blipFill>
        <p:spPr>
          <a:xfrm>
            <a:off x="232433" y="2073159"/>
            <a:ext cx="6096000" cy="3429000"/>
          </a:xfrm>
          <a:prstGeom prst="rect">
            <a:avLst/>
          </a:prstGeom>
          <a:noFill/>
          <a:ln>
            <a:noFill/>
          </a:ln>
        </p:spPr>
      </p:pic>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Land-use change emissions</a:t>
            </a:r>
            <a:endParaRPr>
              <a:solidFill>
                <a:srgbClr val="4083B7"/>
              </a:solidFill>
            </a:endParaRPr>
          </a:p>
        </p:txBody>
      </p:sp>
      <p:sp>
        <p:nvSpPr>
          <p:cNvPr id="415" name="Google Shape;415;p42"/>
          <p:cNvSpPr txBox="1">
            <a:spLocks noGrp="1"/>
          </p:cNvSpPr>
          <p:nvPr>
            <p:ph type="body" idx="1"/>
          </p:nvPr>
        </p:nvSpPr>
        <p:spPr>
          <a:xfrm>
            <a:off x="350520" y="917123"/>
            <a:ext cx="5377180" cy="917113"/>
          </a:xfrm>
          <a:prstGeom prst="rect">
            <a:avLst/>
          </a:prstGeom>
          <a:noFill/>
          <a:ln>
            <a:noFill/>
          </a:ln>
        </p:spPr>
        <p:txBody>
          <a:bodyPr spcFirstLastPara="1" wrap="square" lIns="91425" tIns="45700" rIns="91425" bIns="45700" anchor="ctr" anchorCtr="0">
            <a:noAutofit/>
          </a:bodyPr>
          <a:lstStyle/>
          <a:p>
            <a:pPr marL="0" lvl="0" indent="0">
              <a:spcBef>
                <a:spcPts val="0"/>
              </a:spcBef>
            </a:pPr>
            <a:r>
              <a:rPr lang="en-GB">
                <a:solidFill>
                  <a:srgbClr val="4083B7"/>
                </a:solidFill>
              </a:rPr>
              <a:t>Land-use change emissions are 4.7 ± 2.6 GtCO</a:t>
            </a:r>
            <a:r>
              <a:rPr lang="en-GB" baseline="-25000">
                <a:solidFill>
                  <a:srgbClr val="4083B7"/>
                </a:solidFill>
              </a:rPr>
              <a:t>2</a:t>
            </a:r>
            <a:r>
              <a:rPr lang="en-GB">
                <a:solidFill>
                  <a:srgbClr val="4083B7"/>
                </a:solidFill>
              </a:rPr>
              <a:t> per year for 2013–2022, and show a negative trend in the last two decades, but estimates are still highly uncertain.</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Estimates from three bookkeeping models</a:t>
            </a:r>
            <a:br>
              <a:rPr lang="en-GB" dirty="0">
                <a:solidFill>
                  <a:srgbClr val="4083B7"/>
                </a:solidFill>
              </a:rPr>
            </a:br>
            <a:r>
              <a:rPr lang="en-GB" dirty="0">
                <a:solidFill>
                  <a:srgbClr val="4083B7"/>
                </a:solidFill>
              </a:rPr>
              <a:t>Source: </a:t>
            </a:r>
            <a:r>
              <a:rPr lang="en-GB" u="sng" dirty="0">
                <a:solidFill>
                  <a:schemeClr val="hlink"/>
                </a:solidFill>
                <a:hlinkClick r:id="rId5"/>
              </a:rPr>
              <a:t>Friedlingstein et al 2023</a:t>
            </a:r>
            <a:r>
              <a:rPr lang="en-GB" dirty="0">
                <a:solidFill>
                  <a:srgbClr val="4083B7"/>
                </a:solidFill>
              </a:rPr>
              <a:t>;</a:t>
            </a:r>
            <a:r>
              <a:rPr lang="en-GB" dirty="0">
                <a:solidFill>
                  <a:srgbClr val="000000"/>
                </a:solidFill>
              </a:rPr>
              <a:t> </a:t>
            </a:r>
            <a:r>
              <a:rPr lang="en-GB" u="sng" dirty="0">
                <a:solidFill>
                  <a:schemeClr val="hlink"/>
                </a:solidFill>
                <a:hlinkClick r:id="rId6"/>
              </a:rPr>
              <a:t>Global Carbon Project 2023</a:t>
            </a:r>
            <a:endParaRPr dirty="0"/>
          </a:p>
        </p:txBody>
      </p:sp>
      <p:grpSp>
        <p:nvGrpSpPr>
          <p:cNvPr id="417" name="Google Shape;417;p42"/>
          <p:cNvGrpSpPr/>
          <p:nvPr/>
        </p:nvGrpSpPr>
        <p:grpSpPr>
          <a:xfrm>
            <a:off x="2305526" y="2391510"/>
            <a:ext cx="974907" cy="430847"/>
            <a:chOff x="3700219" y="1913848"/>
            <a:chExt cx="1157977" cy="495853"/>
          </a:xfrm>
        </p:grpSpPr>
        <p:sp>
          <p:nvSpPr>
            <p:cNvPr id="418" name="Google Shape;418;p42"/>
            <p:cNvSpPr txBox="1"/>
            <p:nvPr/>
          </p:nvSpPr>
          <p:spPr>
            <a:xfrm>
              <a:off x="3700219" y="1913848"/>
              <a:ext cx="1157977" cy="4958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a:solidFill>
                    <a:schemeClr val="dk1"/>
                  </a:solidFill>
                  <a:latin typeface="Arial" panose="020B0604020202020204" pitchFamily="34" charset="0"/>
                  <a:ea typeface="Calibri"/>
                  <a:cs typeface="Arial" panose="020B0604020202020204" pitchFamily="34" charset="0"/>
                  <a:sym typeface="Calibri"/>
                </a:rPr>
                <a:t>Indonesian fires</a:t>
              </a:r>
              <a:endParaRPr>
                <a:latin typeface="Arial" panose="020B0604020202020204" pitchFamily="34" charset="0"/>
                <a:cs typeface="Arial" panose="020B0604020202020204" pitchFamily="34" charset="0"/>
              </a:endParaRPr>
            </a:p>
          </p:txBody>
        </p:sp>
        <p:cxnSp>
          <p:nvCxnSpPr>
            <p:cNvPr id="419" name="Google Shape;419;p42"/>
            <p:cNvCxnSpPr/>
            <p:nvPr/>
          </p:nvCxnSpPr>
          <p:spPr>
            <a:xfrm>
              <a:off x="4238633" y="2248325"/>
              <a:ext cx="417733" cy="0"/>
            </a:xfrm>
            <a:prstGeom prst="straightConnector1">
              <a:avLst/>
            </a:prstGeom>
            <a:noFill/>
            <a:ln w="9525" cap="flat" cmpd="sng">
              <a:solidFill>
                <a:schemeClr val="dk1"/>
              </a:solidFill>
              <a:prstDash val="solid"/>
              <a:round/>
              <a:headEnd type="none" w="med" len="med"/>
              <a:tailEnd type="stealth" w="med" len="med"/>
            </a:ln>
          </p:spPr>
        </p:cxnSp>
      </p:grpSp>
      <p:pic>
        <p:nvPicPr>
          <p:cNvPr id="420" name="Google Shape;420;p42"/>
          <p:cNvPicPr preferRelativeResize="0"/>
          <p:nvPr/>
        </p:nvPicPr>
        <p:blipFill>
          <a:blip r:embed="rId7">
            <a:extLst>
              <a:ext uri="{96DAC541-7B7A-43D3-8B79-37D633B846F1}">
                <asvg:svgBlip xmlns:asvg="http://schemas.microsoft.com/office/drawing/2016/SVG/main" r:embed="rId8"/>
              </a:ext>
            </a:extLst>
          </a:blip>
          <a:srcRect/>
          <a:stretch/>
        </p:blipFill>
        <p:spPr>
          <a:xfrm>
            <a:off x="6051800" y="2073159"/>
            <a:ext cx="6096001" cy="3429001"/>
          </a:xfrm>
          <a:prstGeom prst="rect">
            <a:avLst/>
          </a:prstGeom>
          <a:noFill/>
          <a:ln>
            <a:noFill/>
          </a:ln>
        </p:spPr>
      </p:pic>
      <p:sp>
        <p:nvSpPr>
          <p:cNvPr id="421" name="Google Shape;421;p42"/>
          <p:cNvSpPr txBox="1"/>
          <p:nvPr/>
        </p:nvSpPr>
        <p:spPr>
          <a:xfrm>
            <a:off x="5965746" y="917124"/>
            <a:ext cx="6226254" cy="64306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4C9BDB"/>
              </a:buClr>
              <a:buSzPts val="1800"/>
              <a:buFont typeface="Arial"/>
              <a:buNone/>
            </a:pPr>
            <a:r>
              <a:rPr lang="en-GB" sz="1800" b="0" dirty="0">
                <a:solidFill>
                  <a:srgbClr val="4083B7"/>
                </a:solidFill>
                <a:latin typeface="Calibri"/>
                <a:ea typeface="Calibri"/>
                <a:cs typeface="Calibri"/>
                <a:sym typeface="Calibri"/>
              </a:rPr>
              <a:t>Net land use emissions are the result of multiple anthropogenic activities on land that lead to CO₂ emissions or removals</a:t>
            </a:r>
          </a:p>
        </p:txBody>
      </p:sp>
      <p:sp>
        <p:nvSpPr>
          <p:cNvPr id="9" name="Google Shape;418;p42">
            <a:extLst>
              <a:ext uri="{FF2B5EF4-FFF2-40B4-BE49-F238E27FC236}">
                <a16:creationId xmlns:a16="http://schemas.microsoft.com/office/drawing/2014/main" id="{58B0866D-6827-980D-910F-A679AD8B750B}"/>
              </a:ext>
            </a:extLst>
          </p:cNvPr>
          <p:cNvSpPr txBox="1"/>
          <p:nvPr/>
        </p:nvSpPr>
        <p:spPr>
          <a:xfrm>
            <a:off x="4860100" y="3748125"/>
            <a:ext cx="1522058" cy="646290"/>
          </a:xfrm>
          <a:prstGeom prst="rect">
            <a:avLst/>
          </a:prstGeom>
          <a:noFill/>
          <a:ln>
            <a:noFill/>
          </a:ln>
        </p:spPr>
        <p:txBody>
          <a:bodyPr spcFirstLastPara="1" wrap="square" lIns="91425" tIns="45700" rIns="91425" bIns="45700" anchor="t" anchorCtr="0">
            <a:spAutoFit/>
          </a:bodyPr>
          <a:lstStyle/>
          <a:p>
            <a:pPr algn="r"/>
            <a:r>
              <a:rPr lang="en-GB" sz="1200">
                <a:solidFill>
                  <a:srgbClr val="FF0000"/>
                </a:solidFill>
                <a:latin typeface="Arial" panose="020B0604020202020204" pitchFamily="34" charset="0"/>
                <a:ea typeface="Calibri"/>
                <a:cs typeface="Arial" panose="020B0604020202020204" pitchFamily="34" charset="0"/>
                <a:sym typeface="Calibri"/>
              </a:rPr>
              <a:t>Projection for 2023: </a:t>
            </a:r>
          </a:p>
          <a:p>
            <a:pPr algn="r"/>
            <a:r>
              <a:rPr lang="en-US"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4.1</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 2.6 GtCO</a:t>
            </a:r>
            <a:r>
              <a:rPr lang="en-DE" sz="1200" u="none" strike="noStrike"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2</a:t>
            </a:r>
            <a:r>
              <a:rPr lang="en-DE" sz="1200" u="none" strike="noStrike">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DE" sz="1200" u="none" strike="noStrike">
              <a:solidFill>
                <a:srgbClr val="FF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r" rtl="0">
              <a:spcBef>
                <a:spcPts val="0"/>
              </a:spcBef>
              <a:spcAft>
                <a:spcPts val="0"/>
              </a:spcAft>
              <a:buNone/>
            </a:pPr>
            <a:endParaRPr sz="1200">
              <a:solidFill>
                <a:srgbClr val="FF0000"/>
              </a:solidFill>
              <a:latin typeface="Arial" panose="020B0604020202020204" pitchFamily="34" charset="0"/>
              <a:cs typeface="Arial" panose="020B0604020202020204" pitchFamily="34" charset="0"/>
            </a:endParaRPr>
          </a:p>
        </p:txBody>
      </p:sp>
      <p:cxnSp>
        <p:nvCxnSpPr>
          <p:cNvPr id="10" name="Google Shape;419;p42">
            <a:extLst>
              <a:ext uri="{FF2B5EF4-FFF2-40B4-BE49-F238E27FC236}">
                <a16:creationId xmlns:a16="http://schemas.microsoft.com/office/drawing/2014/main" id="{66391007-2D20-D2AB-FD01-FD0375E3846C}"/>
              </a:ext>
            </a:extLst>
          </p:cNvPr>
          <p:cNvCxnSpPr>
            <a:cxnSpLocks/>
          </p:cNvCxnSpPr>
          <p:nvPr/>
        </p:nvCxnSpPr>
        <p:spPr>
          <a:xfrm flipH="1">
            <a:off x="4756621" y="4059276"/>
            <a:ext cx="347716" cy="0"/>
          </a:xfrm>
          <a:prstGeom prst="straightConnector1">
            <a:avLst/>
          </a:prstGeom>
          <a:noFill/>
          <a:ln w="9525" cap="flat" cmpd="sng">
            <a:solidFill>
              <a:srgbClr val="FF0000"/>
            </a:solidFill>
            <a:prstDash val="solid"/>
            <a:round/>
            <a:headEnd type="none" w="med" len="med"/>
            <a:tailEnd type="stealth" w="med" len="med"/>
          </a:ln>
        </p:spPr>
      </p:cxnSp>
    </p:spTree>
    <p:extLst>
      <p:ext uri="{BB962C8B-B14F-4D97-AF65-F5344CB8AC3E}">
        <p14:creationId xmlns:p14="http://schemas.microsoft.com/office/powerpoint/2010/main" val="485571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US" noProof="1">
                <a:solidFill>
                  <a:srgbClr val="4083B7"/>
                </a:solidFill>
              </a:rPr>
              <a:t>Land-use change emissions</a:t>
            </a:r>
            <a:endParaRPr lang="en-GB" noProof="1">
              <a:solidFill>
                <a:srgbClr val="4083B7"/>
              </a:solidFill>
            </a:endParaRPr>
          </a:p>
        </p:txBody>
      </p:sp>
      <p:sp>
        <p:nvSpPr>
          <p:cNvPr id="339" name="Google Shape;339;p3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from permanent deforestation are 4.2 GtCO</a:t>
            </a:r>
            <a:r>
              <a:rPr lang="en-GB" baseline="-25000" noProof="1">
                <a:solidFill>
                  <a:srgbClr val="4083B7"/>
                </a:solidFill>
              </a:rPr>
              <a:t>2</a:t>
            </a:r>
            <a:r>
              <a:rPr lang="en-GB" noProof="1">
                <a:solidFill>
                  <a:srgbClr val="4083B7"/>
                </a:solidFill>
              </a:rPr>
              <a:t> per year for 2013–2022.</a:t>
            </a:r>
          </a:p>
          <a:p>
            <a:pPr marL="0" lvl="0" indent="0" algn="ctr" rtl="0">
              <a:lnSpc>
                <a:spcPct val="100000"/>
              </a:lnSpc>
              <a:spcBef>
                <a:spcPts val="0"/>
              </a:spcBef>
              <a:spcAft>
                <a:spcPts val="0"/>
              </a:spcAft>
              <a:buClr>
                <a:srgbClr val="4C9BDB"/>
              </a:buClr>
              <a:buSzPts val="1800"/>
              <a:buNone/>
            </a:pPr>
            <a:r>
              <a:rPr lang="en-GB" noProof="1">
                <a:solidFill>
                  <a:srgbClr val="4083B7"/>
                </a:solidFill>
              </a:rPr>
              <a:t>Carbon dioxide removals through permanent af/reforestation are 1.9 GtCO</a:t>
            </a:r>
            <a:r>
              <a:rPr lang="en-GB" baseline="-25000" noProof="1">
                <a:solidFill>
                  <a:srgbClr val="4083B7"/>
                </a:solidFill>
              </a:rPr>
              <a:t>2</a:t>
            </a:r>
            <a:r>
              <a:rPr lang="en-GB" noProof="1">
                <a:solidFill>
                  <a:srgbClr val="4083B7"/>
                </a:solidFill>
              </a:rPr>
              <a:t> per year over the same period.</a:t>
            </a:r>
          </a:p>
        </p:txBody>
      </p:sp>
      <p:sp>
        <p:nvSpPr>
          <p:cNvPr id="340" name="Google Shape;340;p3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dirty="0">
                <a:solidFill>
                  <a:srgbClr val="4083B7"/>
                </a:solidFill>
              </a:rPr>
              <a:t>Estimates from three bookkeeping models</a:t>
            </a:r>
            <a:br>
              <a:rPr lang="en-GB" dirty="0">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341" name="Google Shape;341;p3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020510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4" name="Google Shape;414;p4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4C9BDB"/>
              </a:buClr>
              <a:buSzPts val="2400"/>
              <a:buFont typeface="Calibri"/>
              <a:buNone/>
            </a:pPr>
            <a:r>
              <a:rPr lang="en-GB">
                <a:solidFill>
                  <a:srgbClr val="4083B7"/>
                </a:solidFill>
              </a:rPr>
              <a:t>Regional patterns of land-use change emissions</a:t>
            </a:r>
            <a:endParaRPr>
              <a:solidFill>
                <a:srgbClr val="4083B7"/>
              </a:solidFill>
            </a:endParaRPr>
          </a:p>
        </p:txBody>
      </p:sp>
      <p:sp>
        <p:nvSpPr>
          <p:cNvPr id="415" name="Google Shape;415;p42"/>
          <p:cNvSpPr txBox="1">
            <a:spLocks noGrp="1"/>
          </p:cNvSpPr>
          <p:nvPr>
            <p:ph type="body" idx="1"/>
          </p:nvPr>
        </p:nvSpPr>
        <p:spPr>
          <a:xfrm>
            <a:off x="350520" y="917123"/>
            <a:ext cx="5214035" cy="917113"/>
          </a:xfrm>
          <a:prstGeom prst="rect">
            <a:avLst/>
          </a:prstGeom>
          <a:noFill/>
          <a:ln>
            <a:noFill/>
          </a:ln>
        </p:spPr>
        <p:txBody>
          <a:bodyPr spcFirstLastPara="1" wrap="square" lIns="91425" tIns="45700" rIns="91425" bIns="45700" anchor="ctr" anchorCtr="0">
            <a:noAutofit/>
          </a:bodyPr>
          <a:lstStyle/>
          <a:p>
            <a:pPr marL="0" indent="0">
              <a:spcBef>
                <a:spcPts val="0"/>
              </a:spcBef>
            </a:pPr>
            <a:r>
              <a:rPr lang="en-GB">
                <a:solidFill>
                  <a:srgbClr val="4083B7"/>
                </a:solidFill>
              </a:rPr>
              <a:t>Land-use emissions are high in the tropics, driven largely by deforestation. Net sinks occur in regions of re/afforestation such as parts of Europe and China.</a:t>
            </a:r>
          </a:p>
        </p:txBody>
      </p:sp>
      <p:sp>
        <p:nvSpPr>
          <p:cNvPr id="416" name="Google Shape;416;p42"/>
          <p:cNvSpPr txBox="1">
            <a:spLocks noGrp="1"/>
          </p:cNvSpPr>
          <p:nvPr>
            <p:ph type="body" idx="2"/>
          </p:nvPr>
        </p:nvSpPr>
        <p:spPr>
          <a:xfrm>
            <a:off x="1524001" y="5692801"/>
            <a:ext cx="9143999" cy="1077321"/>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4C9BDB"/>
              </a:buClr>
              <a:buSzPts val="1400"/>
              <a:buNone/>
            </a:pPr>
            <a:r>
              <a:rPr lang="en-GB" dirty="0">
                <a:solidFill>
                  <a:srgbClr val="4083B7"/>
                </a:solidFill>
              </a:rPr>
              <a:t>Estimates from three bookkeeping models</a:t>
            </a:r>
            <a:br>
              <a:rPr lang="en-GB" dirty="0">
                <a:solidFill>
                  <a:srgbClr val="4083B7"/>
                </a:solidFill>
              </a:rPr>
            </a:br>
            <a:r>
              <a:rPr lang="en-GB" dirty="0">
                <a:solidFill>
                  <a:srgbClr val="4083B7"/>
                </a:solidFill>
              </a:rPr>
              <a:t>Source: </a:t>
            </a:r>
            <a:r>
              <a:rPr lang="en-GB" u="sng" dirty="0">
                <a:solidFill>
                  <a:schemeClr val="hlink"/>
                </a:solidFill>
                <a:hlinkClick r:id="rId3"/>
              </a:rPr>
              <a:t>Friedlingstein et al 2023</a:t>
            </a:r>
            <a:r>
              <a:rPr lang="en-GB" dirty="0">
                <a:solidFill>
                  <a:srgbClr val="4083B7"/>
                </a:solidFill>
              </a:rPr>
              <a:t>;</a:t>
            </a:r>
            <a:r>
              <a:rPr lang="en-GB" dirty="0">
                <a:solidFill>
                  <a:srgbClr val="000000"/>
                </a:solidFill>
              </a:rPr>
              <a:t> </a:t>
            </a:r>
            <a:r>
              <a:rPr lang="en-GB" u="sng" dirty="0">
                <a:solidFill>
                  <a:schemeClr val="hlink"/>
                </a:solidFill>
                <a:hlinkClick r:id="rId4"/>
              </a:rPr>
              <a:t>Global Carbon Project 2023</a:t>
            </a:r>
            <a:endParaRPr dirty="0"/>
          </a:p>
        </p:txBody>
      </p:sp>
      <p:sp>
        <p:nvSpPr>
          <p:cNvPr id="5" name="Google Shape;416;p42">
            <a:extLst>
              <a:ext uri="{FF2B5EF4-FFF2-40B4-BE49-F238E27FC236}">
                <a16:creationId xmlns:a16="http://schemas.microsoft.com/office/drawing/2014/main" id="{BDBC278B-188D-A020-E460-BDFE3531753C}"/>
              </a:ext>
            </a:extLst>
          </p:cNvPr>
          <p:cNvSpPr txBox="1">
            <a:spLocks/>
          </p:cNvSpPr>
          <p:nvPr/>
        </p:nvSpPr>
        <p:spPr>
          <a:xfrm>
            <a:off x="6416332" y="5906276"/>
            <a:ext cx="5214036" cy="275866"/>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ctr" rtl="0">
              <a:lnSpc>
                <a:spcPct val="100000"/>
              </a:lnSpc>
              <a:spcBef>
                <a:spcPts val="280"/>
              </a:spcBef>
              <a:spcAft>
                <a:spcPts val="0"/>
              </a:spcAft>
              <a:buClr>
                <a:srgbClr val="4C9BDB"/>
              </a:buClr>
              <a:buSzPts val="1400"/>
              <a:buFont typeface="Arial"/>
              <a:buNone/>
              <a:defRPr sz="14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a:solidFill>
                  <a:srgbClr val="4083B7"/>
                </a:solidFill>
              </a:rPr>
              <a:t>The peak in Indonesia in 1997 was the Indonesian peat fires.</a:t>
            </a:r>
            <a:endParaRPr lang="en-GB"/>
          </a:p>
        </p:txBody>
      </p:sp>
      <p:sp>
        <p:nvSpPr>
          <p:cNvPr id="6" name="Google Shape;415;p42">
            <a:extLst>
              <a:ext uri="{FF2B5EF4-FFF2-40B4-BE49-F238E27FC236}">
                <a16:creationId xmlns:a16="http://schemas.microsoft.com/office/drawing/2014/main" id="{AACD7CD2-FA01-8CE2-994F-9BF5FFD123C7}"/>
              </a:ext>
            </a:extLst>
          </p:cNvPr>
          <p:cNvSpPr txBox="1">
            <a:spLocks/>
          </p:cNvSpPr>
          <p:nvPr/>
        </p:nvSpPr>
        <p:spPr>
          <a:xfrm>
            <a:off x="6057900" y="704369"/>
            <a:ext cx="5930901" cy="13426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360"/>
              </a:spcBef>
              <a:spcAft>
                <a:spcPts val="0"/>
              </a:spcAft>
              <a:buClr>
                <a:srgbClr val="4C9BDB"/>
              </a:buClr>
              <a:buSzPts val="1800"/>
              <a:buFont typeface="Arial"/>
              <a:buNone/>
              <a:defRPr sz="1800" b="0" i="0" u="none" strike="noStrike" cap="none">
                <a:solidFill>
                  <a:srgbClr val="4C9BDB"/>
                </a:solidFill>
                <a:latin typeface="Calibri"/>
                <a:ea typeface="Calibri"/>
                <a:cs typeface="Calibri"/>
                <a:sym typeface="Calibri"/>
              </a:defRPr>
            </a:lvl1pPr>
            <a:lvl2pPr marL="914400" marR="0" lvl="1" indent="-342900" algn="l" rtl="0">
              <a:lnSpc>
                <a:spcPct val="100000"/>
              </a:lnSpc>
              <a:spcBef>
                <a:spcPts val="360"/>
              </a:spcBef>
              <a:spcAft>
                <a:spcPts val="0"/>
              </a:spcAft>
              <a:buClr>
                <a:srgbClr val="4C9BDB"/>
              </a:buClr>
              <a:buSzPts val="1800"/>
              <a:buFont typeface="Arial"/>
              <a:buChar char="–"/>
              <a:defRPr sz="2800" b="0" i="0" u="none" strike="noStrike" cap="none">
                <a:solidFill>
                  <a:srgbClr val="4C9BDB"/>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4C9BDB"/>
              </a:buClr>
              <a:buSzPts val="2400"/>
              <a:buFont typeface="Arial"/>
              <a:buNone/>
              <a:defRPr sz="2400" b="0" i="0" u="none" strike="noStrike" cap="none">
                <a:solidFill>
                  <a:srgbClr val="4C9BDB"/>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4C9BDB"/>
              </a:buClr>
              <a:buSzPts val="1800"/>
              <a:buFont typeface="Arial"/>
              <a:buChar char="»"/>
              <a:defRPr sz="2000" b="0" i="0" u="none" strike="noStrike" cap="none">
                <a:solidFill>
                  <a:srgbClr val="4C9BDB"/>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rgbClr val="4083B7"/>
                </a:solidFill>
              </a:rPr>
              <a:t>The top three emitters over 2013–2022 – Brazil, Indonesia, and the Democratic Republic of the Congo – contribute 55% of the global net land-use emissions.</a:t>
            </a:r>
          </a:p>
        </p:txBody>
      </p:sp>
      <p:pic>
        <p:nvPicPr>
          <p:cNvPr id="2" name="Picture 1">
            <a:extLst>
              <a:ext uri="{FF2B5EF4-FFF2-40B4-BE49-F238E27FC236}">
                <a16:creationId xmlns:a16="http://schemas.microsoft.com/office/drawing/2014/main" id="{FE59AD61-01B7-E088-E227-FF5503E2729E}"/>
              </a:ext>
            </a:extLst>
          </p:cNvPr>
          <p:cNvPicPr>
            <a:picLocks noChangeAspect="1"/>
          </p:cNvPicPr>
          <p:nvPr/>
        </p:nvPicPr>
        <p:blipFill>
          <a:blip r:embed="rId5"/>
          <a:srcRect/>
          <a:stretch/>
        </p:blipFill>
        <p:spPr>
          <a:xfrm>
            <a:off x="510209" y="2601554"/>
            <a:ext cx="4755337" cy="3131248"/>
          </a:xfrm>
          <a:prstGeom prst="rect">
            <a:avLst/>
          </a:prstGeom>
        </p:spPr>
      </p:pic>
      <p:sp>
        <p:nvSpPr>
          <p:cNvPr id="8" name="TextBox 7">
            <a:extLst>
              <a:ext uri="{FF2B5EF4-FFF2-40B4-BE49-F238E27FC236}">
                <a16:creationId xmlns:a16="http://schemas.microsoft.com/office/drawing/2014/main" id="{EEA83094-B868-6B00-8313-F60A63B490B5}"/>
              </a:ext>
            </a:extLst>
          </p:cNvPr>
          <p:cNvSpPr txBox="1"/>
          <p:nvPr/>
        </p:nvSpPr>
        <p:spPr>
          <a:xfrm>
            <a:off x="819613" y="2316774"/>
            <a:ext cx="4142481" cy="307777"/>
          </a:xfrm>
          <a:prstGeom prst="rect">
            <a:avLst/>
          </a:prstGeom>
          <a:solidFill>
            <a:schemeClr val="lt1"/>
          </a:solidFill>
        </p:spPr>
        <p:txBody>
          <a:bodyPr wrap="none" rtlCol="0">
            <a:spAutoFit/>
          </a:bodyPr>
          <a:lstStyle/>
          <a:p>
            <a:r>
              <a:rPr lang="en-DE">
                <a:solidFill>
                  <a:srgbClr val="7E7E7E"/>
                </a:solidFill>
              </a:rPr>
              <a:t>Land-use emissions, decadal average 201</a:t>
            </a:r>
            <a:r>
              <a:rPr lang="en-US">
                <a:solidFill>
                  <a:srgbClr val="7E7E7E"/>
                </a:solidFill>
              </a:rPr>
              <a:t>3</a:t>
            </a:r>
            <a:r>
              <a:rPr lang="en-DE">
                <a:solidFill>
                  <a:srgbClr val="7E7E7E"/>
                </a:solidFill>
              </a:rPr>
              <a:t>–202</a:t>
            </a:r>
            <a:r>
              <a:rPr lang="en-US">
                <a:solidFill>
                  <a:srgbClr val="7E7E7E"/>
                </a:solidFill>
              </a:rPr>
              <a:t>2</a:t>
            </a:r>
            <a:endParaRPr lang="en-DE">
              <a:solidFill>
                <a:srgbClr val="7E7E7E"/>
              </a:solidFill>
            </a:endParaRPr>
          </a:p>
        </p:txBody>
      </p:sp>
      <p:pic>
        <p:nvPicPr>
          <p:cNvPr id="9" name="Google Shape;401;p40">
            <a:extLst>
              <a:ext uri="{FF2B5EF4-FFF2-40B4-BE49-F238E27FC236}">
                <a16:creationId xmlns:a16="http://schemas.microsoft.com/office/drawing/2014/main" id="{5BF354E8-B011-0054-D14E-AEAF5D8A3492}"/>
              </a:ext>
            </a:extLst>
          </p:cNvPr>
          <p:cNvPicPr preferRelativeResize="0">
            <a:picLocks noChangeAspect="1"/>
          </p:cNvPicPr>
          <p:nvPr/>
        </p:nvPicPr>
        <p:blipFill rotWithShape="1">
          <a:blip r:embed="rId6">
            <a:extLst>
              <a:ext uri="{96DAC541-7B7A-43D3-8B79-37D633B846F1}">
                <asvg:svgBlip xmlns:asvg="http://schemas.microsoft.com/office/drawing/2016/SVG/main" r:embed="rId7"/>
              </a:ext>
            </a:extLst>
          </a:blip>
          <a:srcRect l="3167" r="11832"/>
          <a:stretch/>
        </p:blipFill>
        <p:spPr>
          <a:xfrm>
            <a:off x="6201930" y="1939166"/>
            <a:ext cx="5984106" cy="3960000"/>
          </a:xfrm>
          <a:prstGeom prst="rect">
            <a:avLst/>
          </a:prstGeom>
          <a:noFill/>
          <a:ln>
            <a:noFill/>
          </a:ln>
        </p:spPr>
      </p:pic>
    </p:spTree>
    <p:extLst>
      <p:ext uri="{BB962C8B-B14F-4D97-AF65-F5344CB8AC3E}">
        <p14:creationId xmlns:p14="http://schemas.microsoft.com/office/powerpoint/2010/main" val="82144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DE">
                <a:solidFill>
                  <a:srgbClr val="4083B7"/>
                </a:solidFill>
              </a:rPr>
              <a:t>Linking global models to country reports</a:t>
            </a:r>
            <a:endParaRPr lang="en-GB" noProof="1">
              <a:solidFill>
                <a:srgbClr val="4083B7"/>
              </a:solidFill>
            </a:endParaRPr>
          </a:p>
        </p:txBody>
      </p:sp>
      <p:sp>
        <p:nvSpPr>
          <p:cNvPr id="312" name="Google Shape;312;p30"/>
          <p:cNvSpPr txBox="1">
            <a:spLocks noGrp="1"/>
          </p:cNvSpPr>
          <p:nvPr>
            <p:ph type="body" idx="1"/>
          </p:nvPr>
        </p:nvSpPr>
        <p:spPr>
          <a:xfrm>
            <a:off x="231861" y="823853"/>
            <a:ext cx="11744239" cy="684212"/>
          </a:xfrm>
          <a:prstGeom prst="rect">
            <a:avLst/>
          </a:prstGeom>
          <a:noFill/>
          <a:ln>
            <a:noFill/>
          </a:ln>
        </p:spPr>
        <p:txBody>
          <a:bodyPr spcFirstLastPara="1" wrap="square" lIns="91425" tIns="45700" rIns="91425" bIns="45700" anchor="ctr" anchorCtr="0">
            <a:noAutofit/>
          </a:bodyPr>
          <a:lstStyle/>
          <a:p>
            <a:r>
              <a:rPr lang="en-GB">
                <a:solidFill>
                  <a:srgbClr val="4083B7"/>
                </a:solidFill>
                <a:effectLst/>
                <a:latin typeface="Calibri" panose="020F0502020204030204" pitchFamily="34" charset="0"/>
                <a:cs typeface="Calibri" panose="020F0502020204030204" pitchFamily="34" charset="0"/>
              </a:rPr>
              <a:t>Mapping of global carbon cycle model land flux definitions to the definition of the LULUCF net flux used in national Greenhouse Gas Inventories (NGHGI) reported to UNFCCC</a:t>
            </a:r>
          </a:p>
        </p:txBody>
      </p:sp>
      <p:sp>
        <p:nvSpPr>
          <p:cNvPr id="313" name="Google Shape;313;p3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u="sng" noProof="1">
              <a:solidFill>
                <a:schemeClr val="hlink"/>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Figure from </a:t>
            </a:r>
            <a:r>
              <a:rPr lang="en-GB" u="sng" noProof="1">
                <a:solidFill>
                  <a:schemeClr val="hlink"/>
                </a:solidFill>
                <a:hlinkClick r:id="rId5"/>
              </a:rPr>
              <a:t>Grassi</a:t>
            </a:r>
            <a:r>
              <a:rPr lang="en-GB" u="sng" noProof="1">
                <a:solidFill>
                  <a:schemeClr val="hlink"/>
                </a:solidFill>
              </a:rPr>
              <a:t> et al., ESSD 2023</a:t>
            </a:r>
            <a:endParaRPr lang="en-GB" noProof="1"/>
          </a:p>
        </p:txBody>
      </p:sp>
      <p:pic>
        <p:nvPicPr>
          <p:cNvPr id="5" name="Picture 4">
            <a:extLst>
              <a:ext uri="{FF2B5EF4-FFF2-40B4-BE49-F238E27FC236}">
                <a16:creationId xmlns:a16="http://schemas.microsoft.com/office/drawing/2014/main" id="{BB2681D5-5934-0158-2952-2250CAAE2104}"/>
              </a:ext>
            </a:extLst>
          </p:cNvPr>
          <p:cNvPicPr>
            <a:picLocks noChangeAspect="1"/>
          </p:cNvPicPr>
          <p:nvPr/>
        </p:nvPicPr>
        <p:blipFill>
          <a:blip r:embed="rId6"/>
          <a:stretch>
            <a:fillRect/>
          </a:stretch>
        </p:blipFill>
        <p:spPr>
          <a:xfrm>
            <a:off x="2324100" y="2839688"/>
            <a:ext cx="7772400" cy="3124763"/>
          </a:xfrm>
          <a:prstGeom prst="rect">
            <a:avLst/>
          </a:prstGeom>
        </p:spPr>
      </p:pic>
      <p:sp>
        <p:nvSpPr>
          <p:cNvPr id="6" name="TextBox 5">
            <a:extLst>
              <a:ext uri="{FF2B5EF4-FFF2-40B4-BE49-F238E27FC236}">
                <a16:creationId xmlns:a16="http://schemas.microsoft.com/office/drawing/2014/main" id="{EE00122C-B125-248F-4458-B4E354274676}"/>
              </a:ext>
            </a:extLst>
          </p:cNvPr>
          <p:cNvSpPr txBox="1"/>
          <p:nvPr/>
        </p:nvSpPr>
        <p:spPr>
          <a:xfrm>
            <a:off x="534219" y="1726342"/>
            <a:ext cx="11136595" cy="954107"/>
          </a:xfrm>
          <a:prstGeom prst="rect">
            <a:avLst/>
          </a:prstGeom>
          <a:noFill/>
        </p:spPr>
        <p:txBody>
          <a:bodyPr wrap="square" rtlCol="0">
            <a:spAutoFit/>
          </a:bodyPr>
          <a:lstStyle/>
          <a:p>
            <a:r>
              <a:rPr lang="en-DE">
                <a:solidFill>
                  <a:srgbClr val="4083B7"/>
                </a:solidFill>
                <a:latin typeface="Calibri" panose="020F0502020204030204" pitchFamily="34" charset="0"/>
                <a:cs typeface="Calibri" panose="020F0502020204030204" pitchFamily="34" charset="0"/>
              </a:rPr>
              <a:t>When </a:t>
            </a:r>
            <a:r>
              <a:rPr lang="en-DE">
                <a:solidFill>
                  <a:srgbClr val="00B050"/>
                </a:solidFill>
                <a:latin typeface="Calibri" panose="020F0502020204030204" pitchFamily="34" charset="0"/>
                <a:cs typeface="Calibri" panose="020F0502020204030204" pitchFamily="34" charset="0"/>
              </a:rPr>
              <a:t>natural fluxes on managed forests (-</a:t>
            </a:r>
            <a:r>
              <a:rPr lang="en-US">
                <a:solidFill>
                  <a:srgbClr val="00B050"/>
                </a:solidFill>
                <a:latin typeface="Calibri" panose="020F0502020204030204" pitchFamily="34" charset="0"/>
                <a:cs typeface="Calibri" panose="020F0502020204030204" pitchFamily="34" charset="0"/>
              </a:rPr>
              <a:t>7.5</a:t>
            </a:r>
            <a:r>
              <a:rPr lang="en-GB">
                <a:solidFill>
                  <a:srgbClr val="00B050"/>
                </a:solidFill>
                <a:latin typeface="Calibri" panose="020F0502020204030204" pitchFamily="34" charset="0"/>
                <a:cs typeface="Calibri" panose="020F0502020204030204" pitchFamily="34" charset="0"/>
              </a:rPr>
              <a:t> GtCO</a:t>
            </a:r>
            <a:r>
              <a:rPr lang="en-GB" baseline="-25000">
                <a:solidFill>
                  <a:srgbClr val="00B050"/>
                </a:solidFill>
                <a:latin typeface="Calibri" panose="020F0502020204030204" pitchFamily="34" charset="0"/>
                <a:cs typeface="Calibri" panose="020F0502020204030204" pitchFamily="34" charset="0"/>
              </a:rPr>
              <a:t>2</a:t>
            </a:r>
            <a:r>
              <a:rPr lang="en-GB">
                <a:solidFill>
                  <a:srgbClr val="00B050"/>
                </a:solidFill>
                <a:latin typeface="Calibri" panose="020F0502020204030204" pitchFamily="34" charset="0"/>
                <a:cs typeface="Calibri" panose="020F0502020204030204" pitchFamily="34" charset="0"/>
              </a:rPr>
              <a:t> per year </a:t>
            </a:r>
            <a:r>
              <a:rPr lang="en-DE">
                <a:solidFill>
                  <a:srgbClr val="00B050"/>
                </a:solidFill>
                <a:latin typeface="Calibri" panose="020F0502020204030204" pitchFamily="34" charset="0"/>
                <a:cs typeface="Calibri" panose="020F0502020204030204" pitchFamily="34" charset="0"/>
              </a:rPr>
              <a:t>for 201</a:t>
            </a:r>
            <a:r>
              <a:rPr lang="en-US">
                <a:solidFill>
                  <a:srgbClr val="00B050"/>
                </a:solidFill>
                <a:latin typeface="Calibri" panose="020F0502020204030204" pitchFamily="34" charset="0"/>
                <a:cs typeface="Calibri" panose="020F0502020204030204" pitchFamily="34" charset="0"/>
              </a:rPr>
              <a:t>3</a:t>
            </a:r>
            <a:r>
              <a:rPr lang="en-DE">
                <a:solidFill>
                  <a:srgbClr val="00B050"/>
                </a:solidFill>
                <a:latin typeface="Calibri" panose="020F0502020204030204" pitchFamily="34" charset="0"/>
                <a:cs typeface="Calibri" panose="020F0502020204030204" pitchFamily="34" charset="0"/>
              </a:rPr>
              <a:t>–202</a:t>
            </a:r>
            <a:r>
              <a:rPr lang="en-US">
                <a:solidFill>
                  <a:srgbClr val="00B050"/>
                </a:solidFill>
                <a:latin typeface="Calibri" panose="020F0502020204030204" pitchFamily="34" charset="0"/>
                <a:cs typeface="Calibri" panose="020F0502020204030204" pitchFamily="34" charset="0"/>
              </a:rPr>
              <a:t>2</a:t>
            </a:r>
            <a:r>
              <a:rPr lang="en-DE">
                <a:solidFill>
                  <a:srgbClr val="00B050"/>
                </a:solidFill>
                <a:latin typeface="Calibri" panose="020F0502020204030204" pitchFamily="34" charset="0"/>
                <a:cs typeface="Calibri" panose="020F0502020204030204" pitchFamily="34" charset="0"/>
              </a:rPr>
              <a:t>) </a:t>
            </a:r>
            <a:r>
              <a:rPr lang="en-DE">
                <a:solidFill>
                  <a:srgbClr val="4083B7"/>
                </a:solidFill>
                <a:latin typeface="Calibri" panose="020F0502020204030204" pitchFamily="34" charset="0"/>
                <a:cs typeface="Calibri" panose="020F0502020204030204" pitchFamily="34" charset="0"/>
              </a:rPr>
              <a:t>are added to </a:t>
            </a:r>
            <a:r>
              <a:rPr lang="en-DE">
                <a:solidFill>
                  <a:srgbClr val="FF0000"/>
                </a:solidFill>
                <a:latin typeface="Calibri" panose="020F0502020204030204" pitchFamily="34" charset="0"/>
                <a:cs typeface="Calibri" panose="020F0502020204030204" pitchFamily="34" charset="0"/>
              </a:rPr>
              <a:t>land-use emissions (4.</a:t>
            </a:r>
            <a:r>
              <a:rPr lang="en-US">
                <a:solidFill>
                  <a:srgbClr val="FF0000"/>
                </a:solidFill>
                <a:latin typeface="Calibri" panose="020F0502020204030204" pitchFamily="34" charset="0"/>
                <a:cs typeface="Calibri" panose="020F0502020204030204" pitchFamily="34" charset="0"/>
              </a:rPr>
              <a:t>7</a:t>
            </a:r>
            <a:r>
              <a:rPr lang="en-GB">
                <a:solidFill>
                  <a:srgbClr val="FF0000"/>
                </a:solidFill>
                <a:latin typeface="Calibri" panose="020F0502020204030204" pitchFamily="34" charset="0"/>
                <a:cs typeface="Calibri" panose="020F0502020204030204" pitchFamily="34" charset="0"/>
              </a:rPr>
              <a:t> GtCO</a:t>
            </a:r>
            <a:r>
              <a:rPr lang="en-GB" baseline="-25000">
                <a:solidFill>
                  <a:srgbClr val="FF0000"/>
                </a:solidFill>
                <a:latin typeface="Calibri" panose="020F0502020204030204" pitchFamily="34" charset="0"/>
                <a:cs typeface="Calibri" panose="020F0502020204030204" pitchFamily="34" charset="0"/>
              </a:rPr>
              <a:t>2</a:t>
            </a:r>
            <a:r>
              <a:rPr lang="en-GB">
                <a:solidFill>
                  <a:srgbClr val="FF0000"/>
                </a:solidFill>
                <a:latin typeface="Calibri" panose="020F0502020204030204" pitchFamily="34" charset="0"/>
                <a:cs typeface="Calibri" panose="020F0502020204030204" pitchFamily="34" charset="0"/>
              </a:rPr>
              <a:t> per year</a:t>
            </a:r>
            <a:r>
              <a:rPr lang="en-DE">
                <a:solidFill>
                  <a:srgbClr val="FF0000"/>
                </a:solidFill>
                <a:latin typeface="Calibri" panose="020F0502020204030204" pitchFamily="34" charset="0"/>
                <a:cs typeface="Calibri" panose="020F0502020204030204" pitchFamily="34" charset="0"/>
              </a:rPr>
              <a:t>)</a:t>
            </a:r>
            <a:r>
              <a:rPr lang="en-DE">
                <a:solidFill>
                  <a:srgbClr val="4083B7"/>
                </a:solidFill>
                <a:latin typeface="Calibri" panose="020F0502020204030204" pitchFamily="34" charset="0"/>
                <a:cs typeface="Calibri" panose="020F0502020204030204" pitchFamily="34" charset="0"/>
              </a:rPr>
              <a:t>, the GCB202</a:t>
            </a:r>
            <a:r>
              <a:rPr lang="en-US">
                <a:solidFill>
                  <a:srgbClr val="4083B7"/>
                </a:solidFill>
                <a:latin typeface="Calibri" panose="020F0502020204030204" pitchFamily="34" charset="0"/>
                <a:cs typeface="Calibri" panose="020F0502020204030204" pitchFamily="34" charset="0"/>
              </a:rPr>
              <a:t>3</a:t>
            </a:r>
            <a:r>
              <a:rPr lang="en-DE">
                <a:solidFill>
                  <a:srgbClr val="4083B7"/>
                </a:solidFill>
                <a:latin typeface="Calibri" panose="020F0502020204030204" pitchFamily="34" charset="0"/>
                <a:cs typeface="Calibri" panose="020F0502020204030204" pitchFamily="34" charset="0"/>
              </a:rPr>
              <a:t> estimates (-2.1</a:t>
            </a:r>
            <a:r>
              <a:rPr lang="en-GB">
                <a:solidFill>
                  <a:srgbClr val="4083B7"/>
                </a:solidFill>
                <a:latin typeface="Calibri" panose="020F0502020204030204" pitchFamily="34" charset="0"/>
                <a:cs typeface="Calibri" panose="020F0502020204030204" pitchFamily="34" charset="0"/>
              </a:rPr>
              <a:t> GtCO</a:t>
            </a:r>
            <a:r>
              <a:rPr lang="en-GB" baseline="-25000">
                <a:solidFill>
                  <a:srgbClr val="4083B7"/>
                </a:solidFill>
                <a:latin typeface="Calibri" panose="020F0502020204030204" pitchFamily="34" charset="0"/>
                <a:cs typeface="Calibri" panose="020F0502020204030204" pitchFamily="34" charset="0"/>
              </a:rPr>
              <a:t>2</a:t>
            </a:r>
            <a:r>
              <a:rPr lang="en-GB">
                <a:solidFill>
                  <a:srgbClr val="4083B7"/>
                </a:solidFill>
                <a:latin typeface="Calibri" panose="020F0502020204030204" pitchFamily="34" charset="0"/>
                <a:cs typeface="Calibri" panose="020F0502020204030204" pitchFamily="34" charset="0"/>
              </a:rPr>
              <a:t> per year</a:t>
            </a:r>
            <a:r>
              <a:rPr lang="en-DE">
                <a:solidFill>
                  <a:srgbClr val="4083B7"/>
                </a:solidFill>
                <a:latin typeface="Calibri" panose="020F0502020204030204" pitchFamily="34" charset="0"/>
                <a:cs typeface="Calibri" panose="020F0502020204030204" pitchFamily="34" charset="0"/>
              </a:rPr>
              <a:t>) are very similar to the </a:t>
            </a:r>
            <a:r>
              <a:rPr lang="en-DE">
                <a:solidFill>
                  <a:schemeClr val="bg1">
                    <a:lumMod val="50000"/>
                  </a:schemeClr>
                </a:solidFill>
                <a:latin typeface="Calibri" panose="020F0502020204030204" pitchFamily="34" charset="0"/>
                <a:cs typeface="Calibri" panose="020F0502020204030204" pitchFamily="34" charset="0"/>
              </a:rPr>
              <a:t>country-reported data (-2.0</a:t>
            </a:r>
            <a:r>
              <a:rPr lang="en-GB">
                <a:solidFill>
                  <a:schemeClr val="bg1">
                    <a:lumMod val="50000"/>
                  </a:schemeClr>
                </a:solidFill>
                <a:latin typeface="Calibri" panose="020F0502020204030204" pitchFamily="34" charset="0"/>
                <a:cs typeface="Calibri" panose="020F0502020204030204" pitchFamily="34" charset="0"/>
              </a:rPr>
              <a:t> GtCO</a:t>
            </a:r>
            <a:r>
              <a:rPr lang="en-GB" baseline="-25000">
                <a:solidFill>
                  <a:schemeClr val="bg1">
                    <a:lumMod val="50000"/>
                  </a:schemeClr>
                </a:solidFill>
                <a:latin typeface="Calibri" panose="020F0502020204030204" pitchFamily="34" charset="0"/>
                <a:cs typeface="Calibri" panose="020F0502020204030204" pitchFamily="34" charset="0"/>
              </a:rPr>
              <a:t>2</a:t>
            </a:r>
            <a:r>
              <a:rPr lang="en-GB">
                <a:solidFill>
                  <a:schemeClr val="bg1">
                    <a:lumMod val="50000"/>
                  </a:schemeClr>
                </a:solidFill>
                <a:latin typeface="Calibri" panose="020F0502020204030204" pitchFamily="34" charset="0"/>
                <a:cs typeface="Calibri" panose="020F0502020204030204" pitchFamily="34" charset="0"/>
              </a:rPr>
              <a:t> per year</a:t>
            </a:r>
            <a:r>
              <a:rPr lang="en-DE">
                <a:solidFill>
                  <a:schemeClr val="bg1">
                    <a:lumMod val="50000"/>
                  </a:schemeClr>
                </a:solidFill>
                <a:latin typeface="Calibri" panose="020F0502020204030204" pitchFamily="34" charset="0"/>
                <a:cs typeface="Calibri" panose="020F0502020204030204" pitchFamily="34" charset="0"/>
              </a:rPr>
              <a:t>)</a:t>
            </a:r>
            <a:r>
              <a:rPr lang="en-DE">
                <a:solidFill>
                  <a:srgbClr val="4083B7"/>
                </a:solidFill>
                <a:latin typeface="Calibri" panose="020F0502020204030204" pitchFamily="34" charset="0"/>
                <a:cs typeface="Calibri" panose="020F0502020204030204" pitchFamily="34" charset="0"/>
              </a:rPr>
              <a:t>, </a:t>
            </a:r>
            <a:r>
              <a:rPr lang="en-GB">
                <a:solidFill>
                  <a:srgbClr val="4083B7"/>
                </a:solidFill>
                <a:effectLst/>
                <a:latin typeface="Calibri" panose="020F0502020204030204" pitchFamily="34" charset="0"/>
                <a:cs typeface="Calibri" panose="020F0502020204030204" pitchFamily="34" charset="0"/>
              </a:rPr>
              <a:t>linking the anthropogenic carbon budget estimates of land CO</a:t>
            </a:r>
            <a:r>
              <a:rPr lang="en-GB" baseline="-25000">
                <a:solidFill>
                  <a:srgbClr val="4083B7"/>
                </a:solidFill>
                <a:effectLst/>
                <a:latin typeface="Calibri" panose="020F0502020204030204" pitchFamily="34" charset="0"/>
                <a:cs typeface="Calibri" panose="020F0502020204030204" pitchFamily="34" charset="0"/>
              </a:rPr>
              <a:t>2</a:t>
            </a:r>
            <a:r>
              <a:rPr lang="en-GB">
                <a:solidFill>
                  <a:srgbClr val="4083B7"/>
                </a:solidFill>
                <a:effectLst/>
                <a:latin typeface="Calibri" panose="020F0502020204030204" pitchFamily="34" charset="0"/>
                <a:cs typeface="Calibri" panose="020F0502020204030204" pitchFamily="34" charset="0"/>
              </a:rPr>
              <a:t> fluxes directly to the Global Stocktake as part of UNFCCC Paris Agreement.</a:t>
            </a:r>
          </a:p>
          <a:p>
            <a:endParaRPr lang="en-DE">
              <a:solidFill>
                <a:srgbClr val="4083B7"/>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FD6540A-A599-D5B8-825B-7C0CD8A1982E}"/>
              </a:ext>
            </a:extLst>
          </p:cNvPr>
          <p:cNvSpPr/>
          <p:nvPr/>
        </p:nvSpPr>
        <p:spPr>
          <a:xfrm>
            <a:off x="6146800" y="2669806"/>
            <a:ext cx="1587500" cy="154385"/>
          </a:xfrm>
          <a:prstGeom prst="rect">
            <a:avLst/>
          </a:prstGeom>
          <a:solidFill>
            <a:srgbClr val="01B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F7ABAE63-842F-A44C-32E8-4882FE7B4C61}"/>
              </a:ext>
            </a:extLst>
          </p:cNvPr>
          <p:cNvSpPr/>
          <p:nvPr/>
        </p:nvSpPr>
        <p:spPr>
          <a:xfrm>
            <a:off x="3282950" y="2669806"/>
            <a:ext cx="2736850" cy="154385"/>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9D75119E-F248-9EDC-F676-06EDD25D1E56}"/>
              </a:ext>
            </a:extLst>
          </p:cNvPr>
          <p:cNvSpPr/>
          <p:nvPr/>
        </p:nvSpPr>
        <p:spPr>
          <a:xfrm>
            <a:off x="3282950" y="5893454"/>
            <a:ext cx="4451350" cy="1667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288647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3"/>
          <p:cNvPicPr preferRelativeResize="0">
            <a:picLocks noGrp="1"/>
          </p:cNvPicPr>
          <p:nvPr>
            <p:ph type="pic" idx="2"/>
          </p:nvPr>
        </p:nvPicPr>
        <p:blipFill>
          <a:blip r:embed="rId3">
            <a:extLst>
              <a:ext uri="{96DAC541-7B7A-43D3-8B79-37D633B846F1}">
                <asvg:svgBlip xmlns:asvg="http://schemas.microsoft.com/office/drawing/2016/SVG/main" r:embed="rId4"/>
              </a:ext>
            </a:extLst>
          </a:blip>
          <a:srcRect/>
          <a:stretch/>
        </p:blipFill>
        <p:spPr>
          <a:xfrm>
            <a:off x="2064007" y="1507395"/>
            <a:ext cx="8080369" cy="4545207"/>
          </a:xfrm>
          <a:prstGeom prst="rect">
            <a:avLst/>
          </a:prstGeom>
          <a:noFill/>
          <a:ln>
            <a:noFill/>
          </a:ln>
        </p:spPr>
      </p:pic>
      <p:sp>
        <p:nvSpPr>
          <p:cNvPr id="430" name="Google Shape;430;p4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a:t>
            </a:r>
          </a:p>
        </p:txBody>
      </p:sp>
      <p:sp>
        <p:nvSpPr>
          <p:cNvPr id="431" name="Google Shape;431;p4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sz="1800" b="0" i="0" u="none" strike="noStrike">
                <a:solidFill>
                  <a:srgbClr val="4083B7"/>
                </a:solidFill>
                <a:effectLst/>
                <a:latin typeface="Calibri" panose="020F0502020204030204" pitchFamily="34" charset="0"/>
              </a:rPr>
              <a:t>Total global emissions, projected to reach 40.9 ± 3.2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 2023, 47% over 1990</a:t>
            </a:r>
            <a:br>
              <a:rPr lang="en-GB" sz="1800" b="0" i="0" u="none" strike="noStrike">
                <a:solidFill>
                  <a:srgbClr val="4083B7"/>
                </a:solidFill>
                <a:effectLst/>
                <a:latin typeface="Calibri" panose="020F0502020204030204" pitchFamily="34" charset="0"/>
              </a:rPr>
            </a:br>
            <a:r>
              <a:rPr lang="en-GB" sz="1800" b="0" i="0" u="none" strike="noStrike">
                <a:solidFill>
                  <a:srgbClr val="4083B7"/>
                </a:solidFill>
                <a:effectLst/>
                <a:latin typeface="Calibri" panose="020F0502020204030204" pitchFamily="34" charset="0"/>
              </a:rPr>
              <a:t>Percentage land-use change: 42% in 1960, 12% averaged 2013–2022</a:t>
            </a:r>
            <a:endParaRPr lang="en-GB" noProof="1">
              <a:solidFill>
                <a:srgbClr val="4083B7"/>
              </a:solidFill>
              <a:highlight>
                <a:srgbClr val="FFFF00"/>
              </a:highlight>
            </a:endParaRPr>
          </a:p>
        </p:txBody>
      </p:sp>
      <p:sp>
        <p:nvSpPr>
          <p:cNvPr id="432" name="Google Shape;432;p4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Land-use change estimates from three bookkeeping models, using fire-based variability from 1997</a:t>
            </a:r>
            <a:br>
              <a:rPr lang="en-GB" noProof="1">
                <a:solidFill>
                  <a:srgbClr val="4083B7"/>
                </a:solidFill>
              </a:rPr>
            </a:br>
            <a:r>
              <a:rPr lang="en-GB" noProof="1">
                <a:solidFill>
                  <a:srgbClr val="4083B7"/>
                </a:solidFill>
              </a:rPr>
              <a:t>Source: </a:t>
            </a:r>
            <a:r>
              <a:rPr lang="en-GB" u="sng" noProof="1">
                <a:solidFill>
                  <a:schemeClr val="hlink"/>
                </a:solidFill>
                <a:hlinkClick r:id="rId5"/>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2023</a:t>
            </a:r>
            <a:endParaRPr lang="en-GB" noProof="1"/>
          </a:p>
        </p:txBody>
      </p:sp>
      <p:pic>
        <p:nvPicPr>
          <p:cNvPr id="434" name="Google Shape;434;p43"/>
          <p:cNvPicPr preferRelativeResize="0"/>
          <p:nvPr/>
        </p:nvPicPr>
        <p:blipFill rotWithShape="1">
          <a:blip r:embed="rId7">
            <a:alphaModFix/>
          </a:blip>
          <a:srcRect/>
          <a:stretch/>
        </p:blipFill>
        <p:spPr>
          <a:xfrm>
            <a:off x="9808428" y="4437179"/>
            <a:ext cx="1655774" cy="1077301"/>
          </a:xfrm>
          <a:prstGeom prst="rect">
            <a:avLst/>
          </a:prstGeom>
          <a:noFill/>
          <a:ln w="19050" cap="flat" cmpd="sng">
            <a:solidFill>
              <a:srgbClr val="4C9BDB"/>
            </a:solidFill>
            <a:prstDash val="solid"/>
            <a:miter lim="800000"/>
            <a:headEnd type="none" w="sm" len="sm"/>
            <a:tailEnd type="none" w="sm" len="sm"/>
          </a:ln>
        </p:spPr>
      </p:pic>
      <p:pic>
        <p:nvPicPr>
          <p:cNvPr id="2" name="Google Shape;453;p45">
            <a:extLst>
              <a:ext uri="{FF2B5EF4-FFF2-40B4-BE49-F238E27FC236}">
                <a16:creationId xmlns:a16="http://schemas.microsoft.com/office/drawing/2014/main" id="{42E3BDDE-D3FA-988C-BA35-112D323B9319}"/>
              </a:ext>
            </a:extLst>
          </p:cNvPr>
          <p:cNvPicPr preferRelativeResize="0"/>
          <p:nvPr/>
        </p:nvPicPr>
        <p:blipFill rotWithShape="1">
          <a:blip r:embed="rId8">
            <a:alphaModFix/>
          </a:blip>
          <a:srcRect/>
          <a:stretch/>
        </p:blipFill>
        <p:spPr>
          <a:xfrm>
            <a:off x="9812204" y="1865918"/>
            <a:ext cx="1652400" cy="1076400"/>
          </a:xfrm>
          <a:prstGeom prst="rect">
            <a:avLst/>
          </a:prstGeom>
          <a:noFill/>
          <a:ln w="19050" cap="flat" cmpd="sng">
            <a:solidFill>
              <a:srgbClr val="4C9BDB"/>
            </a:solidFill>
            <a:prstDash val="solid"/>
            <a:miter lim="800000"/>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Closing the Global Carbon Budget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5"/>
          <p:cNvSpPr/>
          <p:nvPr/>
        </p:nvSpPr>
        <p:spPr>
          <a:xfrm>
            <a:off x="1618035" y="910519"/>
            <a:ext cx="43200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5"/>
          <p:cNvSpPr/>
          <p:nvPr/>
        </p:nvSpPr>
        <p:spPr>
          <a:xfrm>
            <a:off x="6264063" y="910519"/>
            <a:ext cx="4363200" cy="48997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45"/>
          <p:cNvSpPr txBox="1"/>
          <p:nvPr/>
        </p:nvSpPr>
        <p:spPr>
          <a:xfrm>
            <a:off x="6264062" y="2897214"/>
            <a:ext cx="1639552"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31%</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12.3 GtCO</a:t>
            </a:r>
            <a:r>
              <a:rPr lang="en-GB" sz="2000" b="0" i="0" u="none" strike="noStrike" cap="none" baseline="-25000" dirty="0">
                <a:solidFill>
                  <a:srgbClr val="4083B7"/>
                </a:solidFill>
                <a:latin typeface="Calibri"/>
                <a:ea typeface="Calibri"/>
                <a:cs typeface="Calibri"/>
                <a:sym typeface="Calibri"/>
              </a:rPr>
              <a:t>2</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p:txBody>
      </p:sp>
      <p:sp>
        <p:nvSpPr>
          <p:cNvPr id="449" name="Google Shape;449;p45"/>
          <p:cNvSpPr txBox="1">
            <a:spLocks noGrp="1"/>
          </p:cNvSpPr>
          <p:nvPr>
            <p:ph type="title"/>
          </p:nvPr>
        </p:nvSpPr>
        <p:spPr>
          <a:xfrm>
            <a:off x="3355448" y="119647"/>
            <a:ext cx="7375812" cy="50684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Fate of anthropogenic CO</a:t>
            </a:r>
            <a:r>
              <a:rPr lang="en-GB" baseline="-25000" noProof="1">
                <a:solidFill>
                  <a:srgbClr val="4083B7"/>
                </a:solidFill>
              </a:rPr>
              <a:t>2</a:t>
            </a:r>
            <a:r>
              <a:rPr lang="en-GB" noProof="1">
                <a:solidFill>
                  <a:srgbClr val="4083B7"/>
                </a:solidFill>
              </a:rPr>
              <a:t> emissions (2013–2022)</a:t>
            </a:r>
          </a:p>
        </p:txBody>
      </p:sp>
      <p:sp>
        <p:nvSpPr>
          <p:cNvPr id="450" name="Google Shape;450;p45"/>
          <p:cNvSpPr txBox="1">
            <a:spLocks noGrp="1"/>
          </p:cNvSpPr>
          <p:nvPr>
            <p:ph type="body" idx="4294967295"/>
          </p:nvPr>
        </p:nvSpPr>
        <p:spPr>
          <a:xfrm>
            <a:off x="507077" y="6254929"/>
            <a:ext cx="11164978" cy="55245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200"/>
              <a:buNone/>
            </a:pPr>
            <a:r>
              <a:rPr lang="en-GB" sz="1200" noProof="1">
                <a:solidFill>
                  <a:srgbClr val="4083B7"/>
                </a:solidFill>
                <a:latin typeface="Calibri"/>
                <a:ea typeface="Calibri"/>
                <a:cs typeface="Calibri"/>
                <a:sym typeface="Calibri"/>
              </a:rPr>
              <a:t>Source: </a:t>
            </a:r>
            <a:r>
              <a:rPr lang="en-GB" sz="1200" u="sng" noProof="1">
                <a:solidFill>
                  <a:schemeClr val="hlink"/>
                </a:solidFill>
                <a:hlinkClick r:id="rId3"/>
              </a:rPr>
              <a:t>Friedlingstein et al 2023</a:t>
            </a:r>
            <a:r>
              <a:rPr lang="en-GB" sz="1200" noProof="1">
                <a:solidFill>
                  <a:srgbClr val="4083B7"/>
                </a:solidFill>
              </a:rPr>
              <a:t>;</a:t>
            </a:r>
            <a:r>
              <a:rPr lang="en-GB" sz="1200" noProof="1">
                <a:solidFill>
                  <a:srgbClr val="000000"/>
                </a:solidFill>
              </a:rPr>
              <a:t> </a:t>
            </a:r>
            <a:r>
              <a:rPr lang="en-GB" sz="1200" u="sng" noProof="1">
                <a:solidFill>
                  <a:schemeClr val="hlink"/>
                </a:solidFill>
                <a:latin typeface="Calibri"/>
                <a:ea typeface="Calibri"/>
                <a:cs typeface="Calibri"/>
                <a:sym typeface="Calibri"/>
                <a:hlinkClick r:id="rId4"/>
              </a:rPr>
              <a:t>Global Carbon Project 2023</a:t>
            </a:r>
            <a:endParaRPr lang="en-GB" sz="1200" noProof="1">
              <a:solidFill>
                <a:srgbClr val="FF0000"/>
              </a:solidFill>
              <a:latin typeface="Calibri"/>
              <a:ea typeface="Calibri"/>
              <a:cs typeface="Calibri"/>
              <a:sym typeface="Calibri"/>
            </a:endParaRPr>
          </a:p>
        </p:txBody>
      </p:sp>
      <p:pic>
        <p:nvPicPr>
          <p:cNvPr id="451" name="Google Shape;451;p45"/>
          <p:cNvPicPr preferRelativeResize="0"/>
          <p:nvPr/>
        </p:nvPicPr>
        <p:blipFill rotWithShape="1">
          <a:blip r:embed="rId5">
            <a:alphaModFix/>
          </a:blip>
          <a:srcRect/>
          <a:stretch/>
        </p:blipFill>
        <p:spPr>
          <a:xfrm>
            <a:off x="1787303" y="3716088"/>
            <a:ext cx="2372094" cy="1530000"/>
          </a:xfrm>
          <a:prstGeom prst="rect">
            <a:avLst/>
          </a:prstGeom>
          <a:noFill/>
          <a:ln w="19050" cap="flat" cmpd="sng">
            <a:solidFill>
              <a:srgbClr val="4C9BDB"/>
            </a:solidFill>
            <a:prstDash val="solid"/>
            <a:miter lim="800000"/>
            <a:headEnd type="none" w="sm" len="sm"/>
            <a:tailEnd type="none" w="sm" len="sm"/>
          </a:ln>
        </p:spPr>
      </p:pic>
      <p:sp>
        <p:nvSpPr>
          <p:cNvPr id="452" name="Google Shape;452;p45"/>
          <p:cNvSpPr txBox="1"/>
          <p:nvPr/>
        </p:nvSpPr>
        <p:spPr>
          <a:xfrm>
            <a:off x="6297024" y="4510967"/>
            <a:ext cx="1639552"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26%</a:t>
            </a:r>
            <a:endParaRPr sz="1400" b="0" i="0" u="none" strike="noStrike" cap="none" dirty="0">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10.4 GtCO</a:t>
            </a:r>
            <a:r>
              <a:rPr lang="en-GB" sz="2000" b="0" i="0" u="none" strike="noStrike" cap="none" baseline="-25000" dirty="0">
                <a:solidFill>
                  <a:srgbClr val="4083B7"/>
                </a:solidFill>
                <a:latin typeface="Calibri"/>
                <a:ea typeface="Calibri"/>
                <a:cs typeface="Calibri"/>
                <a:sym typeface="Calibri"/>
              </a:rPr>
              <a:t>2</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p:txBody>
      </p:sp>
      <p:pic>
        <p:nvPicPr>
          <p:cNvPr id="453" name="Google Shape;453;p45"/>
          <p:cNvPicPr preferRelativeResize="0"/>
          <p:nvPr/>
        </p:nvPicPr>
        <p:blipFill rotWithShape="1">
          <a:blip r:embed="rId6">
            <a:alphaModFix/>
          </a:blip>
          <a:srcRect/>
          <a:stretch/>
        </p:blipFill>
        <p:spPr>
          <a:xfrm>
            <a:off x="1791699" y="1534626"/>
            <a:ext cx="2372094" cy="1530000"/>
          </a:xfrm>
          <a:prstGeom prst="rect">
            <a:avLst/>
          </a:prstGeom>
          <a:noFill/>
          <a:ln w="19050" cap="flat" cmpd="sng">
            <a:solidFill>
              <a:srgbClr val="4C9BDB"/>
            </a:solidFill>
            <a:prstDash val="solid"/>
            <a:miter lim="800000"/>
            <a:headEnd type="none" w="sm" len="sm"/>
            <a:tailEnd type="none" w="sm" len="sm"/>
          </a:ln>
        </p:spPr>
      </p:pic>
      <p:pic>
        <p:nvPicPr>
          <p:cNvPr id="454" name="Google Shape;454;p45"/>
          <p:cNvPicPr preferRelativeResize="0"/>
          <p:nvPr/>
        </p:nvPicPr>
        <p:blipFill rotWithShape="1">
          <a:blip r:embed="rId7">
            <a:alphaModFix/>
          </a:blip>
          <a:srcRect/>
          <a:stretch/>
        </p:blipFill>
        <p:spPr>
          <a:xfrm>
            <a:off x="7915103" y="2595385"/>
            <a:ext cx="2372093" cy="1530000"/>
          </a:xfrm>
          <a:prstGeom prst="rect">
            <a:avLst/>
          </a:prstGeom>
          <a:noFill/>
          <a:ln w="19050" cap="flat" cmpd="sng">
            <a:solidFill>
              <a:srgbClr val="4C9BDB"/>
            </a:solidFill>
            <a:prstDash val="solid"/>
            <a:miter lim="800000"/>
            <a:headEnd type="none" w="sm" len="sm"/>
            <a:tailEnd type="none" w="sm" len="sm"/>
          </a:ln>
        </p:spPr>
      </p:pic>
      <p:pic>
        <p:nvPicPr>
          <p:cNvPr id="455" name="Google Shape;455;p45"/>
          <p:cNvPicPr preferRelativeResize="0"/>
          <p:nvPr/>
        </p:nvPicPr>
        <p:blipFill rotWithShape="1">
          <a:blip r:embed="rId8">
            <a:alphaModFix/>
          </a:blip>
          <a:srcRect/>
          <a:stretch/>
        </p:blipFill>
        <p:spPr>
          <a:xfrm>
            <a:off x="7920422" y="962619"/>
            <a:ext cx="2372092" cy="1530000"/>
          </a:xfrm>
          <a:prstGeom prst="rect">
            <a:avLst/>
          </a:prstGeom>
          <a:noFill/>
          <a:ln w="19050" cap="flat" cmpd="sng">
            <a:solidFill>
              <a:srgbClr val="4C9BDB"/>
            </a:solidFill>
            <a:prstDash val="solid"/>
            <a:miter lim="800000"/>
            <a:headEnd type="none" w="sm" len="sm"/>
            <a:tailEnd type="none" w="sm" len="sm"/>
          </a:ln>
        </p:spPr>
      </p:pic>
      <p:sp>
        <p:nvSpPr>
          <p:cNvPr id="456" name="Google Shape;456;p45"/>
          <p:cNvSpPr txBox="1"/>
          <p:nvPr/>
        </p:nvSpPr>
        <p:spPr>
          <a:xfrm>
            <a:off x="4230621" y="1847562"/>
            <a:ext cx="1639551"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35.3 GtCO</a:t>
            </a:r>
            <a:r>
              <a:rPr lang="en-GB" sz="2000" b="0" i="0" u="none" strike="noStrike" cap="none" baseline="-25000" dirty="0">
                <a:solidFill>
                  <a:srgbClr val="4083B7"/>
                </a:solidFill>
                <a:latin typeface="Calibri"/>
                <a:ea typeface="Calibri"/>
                <a:cs typeface="Calibri"/>
                <a:sym typeface="Calibri"/>
              </a:rPr>
              <a:t>2</a:t>
            </a:r>
            <a:r>
              <a:rPr lang="en-GB" sz="2000" b="0" i="0" u="none" strike="noStrike" cap="none" dirty="0">
                <a:solidFill>
                  <a:srgbClr val="4083B7"/>
                </a:solidFill>
                <a:latin typeface="Calibri"/>
                <a:ea typeface="Calibri"/>
                <a:cs typeface="Calibri"/>
                <a:sym typeface="Calibri"/>
              </a:rPr>
              <a:t>/yr</a:t>
            </a:r>
            <a:endParaRPr sz="2000" b="0" i="0" u="none" strike="noStrike" cap="none" dirty="0">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88%</a:t>
            </a:r>
            <a:endParaRPr sz="1400" b="0" i="0" u="none" strike="noStrike" cap="none" dirty="0">
              <a:solidFill>
                <a:srgbClr val="000000"/>
              </a:solidFill>
              <a:latin typeface="Arial"/>
              <a:ea typeface="Arial"/>
              <a:cs typeface="Arial"/>
              <a:sym typeface="Arial"/>
            </a:endParaRPr>
          </a:p>
        </p:txBody>
      </p:sp>
      <p:sp>
        <p:nvSpPr>
          <p:cNvPr id="457" name="Google Shape;457;p45"/>
          <p:cNvSpPr txBox="1"/>
          <p:nvPr/>
        </p:nvSpPr>
        <p:spPr>
          <a:xfrm>
            <a:off x="4230621" y="3983058"/>
            <a:ext cx="150970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12%</a:t>
            </a:r>
            <a:endParaRPr sz="3600" b="0" i="0" u="none" strike="noStrike" cap="none" baseline="30000" dirty="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4.7 GtCO</a:t>
            </a:r>
            <a:r>
              <a:rPr lang="en-GB" sz="2000" b="0" i="0" u="none" strike="noStrike" cap="none" baseline="-25000" dirty="0">
                <a:solidFill>
                  <a:srgbClr val="4083B7"/>
                </a:solidFill>
                <a:latin typeface="Calibri"/>
                <a:ea typeface="Calibri"/>
                <a:cs typeface="Calibri"/>
                <a:sym typeface="Calibri"/>
              </a:rPr>
              <a:t>2</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p:txBody>
      </p:sp>
      <p:sp>
        <p:nvSpPr>
          <p:cNvPr id="458" name="Google Shape;458;p45"/>
          <p:cNvSpPr txBox="1"/>
          <p:nvPr/>
        </p:nvSpPr>
        <p:spPr>
          <a:xfrm>
            <a:off x="6275552" y="1556415"/>
            <a:ext cx="163955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dirty="0">
                <a:solidFill>
                  <a:srgbClr val="4083B7"/>
                </a:solidFill>
                <a:latin typeface="Calibri"/>
                <a:ea typeface="Calibri"/>
                <a:cs typeface="Calibri"/>
                <a:sym typeface="Calibri"/>
              </a:rPr>
              <a:t>18.9 GtCO</a:t>
            </a:r>
            <a:r>
              <a:rPr lang="en-GB" sz="2000" b="0" i="0" u="none" strike="noStrike" cap="none" baseline="-25000" dirty="0">
                <a:solidFill>
                  <a:srgbClr val="4083B7"/>
                </a:solidFill>
                <a:latin typeface="Calibri"/>
                <a:ea typeface="Calibri"/>
                <a:cs typeface="Calibri"/>
                <a:sym typeface="Calibri"/>
              </a:rPr>
              <a:t>2</a:t>
            </a:r>
            <a:r>
              <a:rPr lang="en-GB" sz="2000" b="0" i="0" u="none" strike="noStrike" cap="none" dirty="0">
                <a:solidFill>
                  <a:srgbClr val="4083B7"/>
                </a:solidFill>
                <a:latin typeface="Calibri"/>
                <a:ea typeface="Calibri"/>
                <a:cs typeface="Calibri"/>
                <a:sym typeface="Calibri"/>
              </a:rPr>
              <a:t>/yr</a:t>
            </a:r>
            <a:endParaRPr sz="2000" b="0" i="0" u="none" strike="noStrike" cap="none" baseline="30000" dirty="0">
              <a:solidFill>
                <a:srgbClr val="4083B7"/>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600"/>
              <a:buFont typeface="Arial"/>
              <a:buNone/>
            </a:pPr>
            <a:r>
              <a:rPr lang="en-GB" sz="3600" b="0" i="0" u="none" strike="noStrike" cap="none" dirty="0">
                <a:solidFill>
                  <a:schemeClr val="accent6"/>
                </a:solidFill>
                <a:latin typeface="Calibri"/>
                <a:ea typeface="Calibri"/>
                <a:cs typeface="Calibri"/>
                <a:sym typeface="Calibri"/>
              </a:rPr>
              <a:t>47%</a:t>
            </a:r>
            <a:endParaRPr sz="1400" b="0" i="0" u="none" strike="noStrike" cap="none" dirty="0">
              <a:solidFill>
                <a:srgbClr val="000000"/>
              </a:solidFill>
              <a:latin typeface="Arial"/>
              <a:ea typeface="Arial"/>
              <a:cs typeface="Arial"/>
              <a:sym typeface="Arial"/>
            </a:endParaRPr>
          </a:p>
        </p:txBody>
      </p:sp>
      <p:pic>
        <p:nvPicPr>
          <p:cNvPr id="459" name="Google Shape;459;p45"/>
          <p:cNvPicPr preferRelativeResize="0"/>
          <p:nvPr/>
        </p:nvPicPr>
        <p:blipFill rotWithShape="1">
          <a:blip r:embed="rId9">
            <a:alphaModFix/>
          </a:blip>
          <a:srcRect/>
          <a:stretch/>
        </p:blipFill>
        <p:spPr>
          <a:xfrm>
            <a:off x="7915104" y="4223020"/>
            <a:ext cx="2372092" cy="1530000"/>
          </a:xfrm>
          <a:prstGeom prst="rect">
            <a:avLst/>
          </a:prstGeom>
          <a:noFill/>
          <a:ln w="19050" cap="flat" cmpd="sng">
            <a:solidFill>
              <a:srgbClr val="4C9BDB"/>
            </a:solidFill>
            <a:prstDash val="solid"/>
            <a:miter lim="800000"/>
            <a:headEnd type="none" w="sm" len="sm"/>
            <a:tailEnd type="none" w="sm" len="sm"/>
          </a:ln>
        </p:spPr>
      </p:pic>
      <p:sp>
        <p:nvSpPr>
          <p:cNvPr id="460" name="Google Shape;460;p45"/>
          <p:cNvSpPr txBox="1"/>
          <p:nvPr/>
        </p:nvSpPr>
        <p:spPr>
          <a:xfrm>
            <a:off x="4809521" y="980426"/>
            <a:ext cx="22570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4083B7"/>
                </a:solidFill>
                <a:latin typeface="Calibri"/>
                <a:ea typeface="Calibri"/>
                <a:cs typeface="Calibri"/>
                <a:sym typeface="Calibri"/>
              </a:rPr>
              <a:t>Sources  =  Sinks</a:t>
            </a:r>
            <a:endParaRPr sz="2400" b="1" i="0" u="none" strike="noStrike" cap="none" baseline="30000">
              <a:solidFill>
                <a:srgbClr val="4083B7"/>
              </a:solidFill>
              <a:latin typeface="Calibri"/>
              <a:ea typeface="Calibri"/>
              <a:cs typeface="Calibri"/>
              <a:sym typeface="Calibri"/>
            </a:endParaRPr>
          </a:p>
        </p:txBody>
      </p:sp>
      <p:sp>
        <p:nvSpPr>
          <p:cNvPr id="461" name="Google Shape;461;p45"/>
          <p:cNvSpPr txBox="1"/>
          <p:nvPr/>
        </p:nvSpPr>
        <p:spPr>
          <a:xfrm>
            <a:off x="5416785" y="5854046"/>
            <a:ext cx="1345559" cy="6771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dirty="0">
                <a:solidFill>
                  <a:schemeClr val="accent6"/>
                </a:solidFill>
                <a:latin typeface="Calibri"/>
                <a:ea typeface="Calibri"/>
                <a:cs typeface="Calibri"/>
                <a:sym typeface="Calibri"/>
              </a:rPr>
              <a:t>4</a:t>
            </a:r>
            <a:r>
              <a:rPr lang="en-GB" sz="2400" b="0" i="0" u="none" strike="noStrike" cap="none" dirty="0">
                <a:solidFill>
                  <a:schemeClr val="accent6"/>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4083B7"/>
                </a:solidFill>
                <a:latin typeface="Calibri"/>
                <a:ea typeface="Calibri"/>
                <a:cs typeface="Calibri"/>
                <a:sym typeface="Calibri"/>
              </a:rPr>
              <a:t>-1.6 GtCO</a:t>
            </a:r>
            <a:r>
              <a:rPr lang="en-GB" sz="1400" b="0" i="0" u="none" strike="noStrike" cap="none" baseline="-25000" dirty="0">
                <a:solidFill>
                  <a:srgbClr val="4083B7"/>
                </a:solidFill>
                <a:latin typeface="Calibri"/>
                <a:ea typeface="Calibri"/>
                <a:cs typeface="Calibri"/>
                <a:sym typeface="Calibri"/>
              </a:rPr>
              <a:t>2</a:t>
            </a:r>
            <a:r>
              <a:rPr lang="en-GB" sz="1400" b="0" i="0" u="none" strike="noStrike" cap="none" dirty="0">
                <a:solidFill>
                  <a:srgbClr val="4083B7"/>
                </a:solidFill>
                <a:latin typeface="Calibri"/>
                <a:ea typeface="Calibri"/>
                <a:cs typeface="Calibri"/>
                <a:sym typeface="Calibri"/>
              </a:rPr>
              <a:t>/yr</a:t>
            </a:r>
            <a:endParaRPr sz="1400" b="0" i="0" u="none" strike="noStrike" cap="none" baseline="30000" dirty="0">
              <a:solidFill>
                <a:srgbClr val="4083B7"/>
              </a:solidFill>
              <a:latin typeface="Calibri"/>
              <a:ea typeface="Calibri"/>
              <a:cs typeface="Calibri"/>
              <a:sym typeface="Calibri"/>
            </a:endParaRPr>
          </a:p>
        </p:txBody>
      </p:sp>
      <p:sp>
        <p:nvSpPr>
          <p:cNvPr id="462" name="Google Shape;462;p45"/>
          <p:cNvSpPr/>
          <p:nvPr/>
        </p:nvSpPr>
        <p:spPr>
          <a:xfrm>
            <a:off x="1619968" y="5935930"/>
            <a:ext cx="3796816" cy="5539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Budget Imbalance: </a:t>
            </a:r>
            <a:br>
              <a:rPr lang="en-GB" sz="1800" b="0" i="0" u="none" strike="noStrike" cap="none">
                <a:solidFill>
                  <a:schemeClr val="dk1"/>
                </a:solidFill>
                <a:latin typeface="Calibri"/>
                <a:ea typeface="Calibri"/>
                <a:cs typeface="Calibri"/>
                <a:sym typeface="Calibri"/>
              </a:rPr>
            </a:br>
            <a:r>
              <a:rPr lang="en-GB" sz="1200" b="0" i="0" u="none" strike="noStrike" cap="none">
                <a:solidFill>
                  <a:schemeClr val="dk1"/>
                </a:solidFill>
                <a:latin typeface="Calibri"/>
                <a:ea typeface="Calibri"/>
                <a:cs typeface="Calibri"/>
                <a:sym typeface="Calibri"/>
              </a:rPr>
              <a:t>(the difference between estimated sources &amp;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p:nvPr/>
        </p:nvSpPr>
        <p:spPr>
          <a:xfrm>
            <a:off x="1685933" y="5485776"/>
            <a:ext cx="8072117" cy="9988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4083B7"/>
                </a:solidFill>
                <a:latin typeface="Calibri"/>
                <a:ea typeface="Calibri"/>
                <a:cs typeface="Calibri"/>
                <a:sym typeface="Calibri"/>
              </a:rPr>
              <a:t>Figures and data for most slides available from </a:t>
            </a:r>
            <a:r>
              <a:rPr lang="en-GB" sz="16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tinyurl.com/GCB23figs</a:t>
            </a:r>
            <a:br>
              <a:rPr lang="en-GB" sz="1600" b="0" i="0" u="sng" strike="noStrike" cap="none">
                <a:solidFill>
                  <a:srgbClr val="4083B7"/>
                </a:solidFill>
                <a:latin typeface="Calibri"/>
                <a:ea typeface="Calibri"/>
                <a:cs typeface="Calibri"/>
                <a:sym typeface="Calibri"/>
              </a:rPr>
            </a:br>
            <a:r>
              <a:rPr lang="en-GB" sz="1600" b="0" i="0" u="none" strike="noStrike">
                <a:solidFill>
                  <a:srgbClr val="4083B7"/>
                </a:solidFill>
                <a:effectLst/>
                <a:latin typeface="Calibri" panose="020F0502020204030204" pitchFamily="34" charset="0"/>
              </a:rPr>
              <a:t>and </a:t>
            </a:r>
            <a:r>
              <a:rPr lang="en-GB" sz="1600">
                <a:solidFill>
                  <a:srgbClr val="4083B7"/>
                </a:solidFill>
                <a:latin typeface="Calibri" panose="020F0502020204030204" pitchFamily="34" charset="0"/>
              </a:rPr>
              <a:t>from </a:t>
            </a:r>
            <a:r>
              <a:rPr lang="en-GB" sz="1600">
                <a:solidFill>
                  <a:srgbClr val="4083B7"/>
                </a:solidFill>
                <a:latin typeface="Calibri" panose="020F0502020204030204" pitchFamily="34" charset="0"/>
                <a:sym typeface="Calibri"/>
                <a:hlinkClick r:id="rId4">
                  <a:extLst>
                    <a:ext uri="{A12FA001-AC4F-418D-AE19-62706E023703}">
                      <ahyp:hlinkClr xmlns:ahyp="http://schemas.microsoft.com/office/drawing/2018/hyperlinkcolor" val="tx"/>
                    </a:ext>
                  </a:extLst>
                </a:hlinkClick>
              </a:rPr>
              <a:t>https://globalcarbonbudget.org/carbonbudget</a:t>
            </a:r>
            <a:r>
              <a:rPr lang="en-GB" sz="1600">
                <a:solidFill>
                  <a:srgbClr val="4083B7"/>
                </a:solidFill>
                <a:latin typeface="Calibri" panose="020F0502020204030204" pitchFamily="34" charset="0"/>
                <a:sym typeface="Calibri"/>
              </a:rPr>
              <a:t> </a:t>
            </a:r>
            <a:endParaRPr sz="1600">
              <a:solidFill>
                <a:srgbClr val="4083B7"/>
              </a:solidFill>
              <a:latin typeface="Calibri" panose="020F0502020204030204" pitchFamily="34" charset="0"/>
              <a:sym typeface="Calibri"/>
            </a:endParaRPr>
          </a:p>
        </p:txBody>
      </p:sp>
      <p:sp>
        <p:nvSpPr>
          <p:cNvPr id="92" name="Google Shape;92;p5"/>
          <p:cNvSpPr txBox="1">
            <a:spLocks noGrp="1"/>
          </p:cNvSpPr>
          <p:nvPr>
            <p:ph type="title"/>
          </p:nvPr>
        </p:nvSpPr>
        <p:spPr>
          <a:xfrm>
            <a:off x="3380110" y="144394"/>
            <a:ext cx="7287891"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Download of figures and data</a:t>
            </a:r>
          </a:p>
        </p:txBody>
      </p:sp>
      <p:sp>
        <p:nvSpPr>
          <p:cNvPr id="93" name="Google Shape;93;p5"/>
          <p:cNvSpPr txBox="1"/>
          <p:nvPr/>
        </p:nvSpPr>
        <p:spPr>
          <a:xfrm>
            <a:off x="2694817" y="1218105"/>
            <a:ext cx="24670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Global Carbon Budget</a:t>
            </a:r>
            <a:endParaRPr sz="1400" b="0" i="0" u="none" strike="noStrike" cap="none">
              <a:solidFill>
                <a:srgbClr val="000000"/>
              </a:solidFill>
              <a:latin typeface="Arial"/>
              <a:ea typeface="Arial"/>
              <a:cs typeface="Arial"/>
              <a:sym typeface="Arial"/>
            </a:endParaRPr>
          </a:p>
        </p:txBody>
      </p:sp>
      <p:sp>
        <p:nvSpPr>
          <p:cNvPr id="94" name="Google Shape;94;p5"/>
          <p:cNvSpPr txBox="1"/>
          <p:nvPr/>
        </p:nvSpPr>
        <p:spPr>
          <a:xfrm>
            <a:off x="7194330" y="1216521"/>
            <a:ext cx="28855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Additional country figures</a:t>
            </a:r>
            <a:endParaRPr sz="1400" b="0" i="0" u="none" strike="noStrike" cap="none">
              <a:solidFill>
                <a:srgbClr val="000000"/>
              </a:solidFill>
              <a:latin typeface="Arial"/>
              <a:ea typeface="Arial"/>
              <a:cs typeface="Arial"/>
              <a:sym typeface="Arial"/>
            </a:endParaRPr>
          </a:p>
        </p:txBody>
      </p:sp>
      <p:pic>
        <p:nvPicPr>
          <p:cNvPr id="95" name="Google Shape;95;p5"/>
          <p:cNvPicPr preferRelativeResize="0"/>
          <p:nvPr/>
        </p:nvPicPr>
        <p:blipFill rotWithShape="1">
          <a:blip r:embed="rId5">
            <a:alphaModFix/>
          </a:blip>
          <a:srcRect/>
          <a:stretch/>
        </p:blipFill>
        <p:spPr>
          <a:xfrm>
            <a:off x="1981293" y="2002645"/>
            <a:ext cx="3600000" cy="2970154"/>
          </a:xfrm>
          <a:prstGeom prst="rect">
            <a:avLst/>
          </a:prstGeom>
          <a:noFill/>
          <a:ln>
            <a:noFill/>
          </a:ln>
        </p:spPr>
      </p:pic>
      <p:pic>
        <p:nvPicPr>
          <p:cNvPr id="96" name="Google Shape;96;p5"/>
          <p:cNvPicPr preferRelativeResize="0"/>
          <p:nvPr/>
        </p:nvPicPr>
        <p:blipFill rotWithShape="1">
          <a:blip r:embed="rId6">
            <a:alphaModFix/>
          </a:blip>
          <a:srcRect/>
          <a:stretch/>
        </p:blipFill>
        <p:spPr>
          <a:xfrm>
            <a:off x="6837097" y="1788151"/>
            <a:ext cx="3600000" cy="339914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469" name="Google Shape;469;p4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Carbon emissions are partitioned among the atmosphere and carbon sinks on land and in the ocean</a:t>
            </a:r>
            <a:br>
              <a:rPr lang="en-GB" noProof="1">
                <a:solidFill>
                  <a:srgbClr val="4083B7"/>
                </a:solidFill>
              </a:rPr>
            </a:br>
            <a:r>
              <a:rPr lang="en-GB" noProof="1">
                <a:solidFill>
                  <a:srgbClr val="4083B7"/>
                </a:solidFill>
              </a:rPr>
              <a:t>The “imbalance” between total emissions and total sinks is an active area of research</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extLst>
              <a:ext uri="{96DAC541-7B7A-43D3-8B79-37D633B846F1}">
                <asvg:svgBlip xmlns:asvg="http://schemas.microsoft.com/office/drawing/2016/SVG/main" r:embed="rId6"/>
              </a:ext>
            </a:extLst>
          </a:blip>
          <a:srcRect/>
          <a:stretch/>
        </p:blipFill>
        <p:spPr>
          <a:xfrm>
            <a:off x="2064007" y="1507395"/>
            <a:ext cx="8080368" cy="454520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47"/>
          <p:cNvPicPr preferRelativeResize="0">
            <a:picLocks noGrp="1"/>
          </p:cNvPicPr>
          <p:nvPr>
            <p:ph type="pic" idx="2"/>
          </p:nvPr>
        </p:nvPicPr>
        <p:blipFill>
          <a:blip r:embed="rId3"/>
          <a:srcRect/>
          <a:stretch/>
        </p:blipFill>
        <p:spPr>
          <a:xfrm>
            <a:off x="2692307" y="1508087"/>
            <a:ext cx="6823768" cy="4543826"/>
          </a:xfrm>
          <a:prstGeom prst="rect">
            <a:avLst/>
          </a:prstGeom>
          <a:noFill/>
          <a:ln>
            <a:noFill/>
          </a:ln>
        </p:spPr>
      </p:pic>
      <p:sp>
        <p:nvSpPr>
          <p:cNvPr id="478" name="Google Shape;478;p4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Changes in the budget over time</a:t>
            </a:r>
          </a:p>
        </p:txBody>
      </p:sp>
      <p:sp>
        <p:nvSpPr>
          <p:cNvPr id="479" name="Google Shape;479;p4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sinks have continued to grow with increasing emissions, but climate change will affect</a:t>
            </a:r>
            <a:br>
              <a:rPr lang="en-GB" noProof="1">
                <a:solidFill>
                  <a:srgbClr val="4083B7"/>
                </a:solidFill>
              </a:rPr>
            </a:br>
            <a:r>
              <a:rPr lang="en-GB" noProof="1">
                <a:solidFill>
                  <a:srgbClr val="4083B7"/>
                </a:solidFill>
              </a:rPr>
              <a:t>carbon cycle processes in a way that will exacerbate the increase of CO</a:t>
            </a:r>
            <a:r>
              <a:rPr lang="en-GB" baseline="-25000" noProof="1">
                <a:solidFill>
                  <a:srgbClr val="4083B7"/>
                </a:solidFill>
              </a:rPr>
              <a:t>2</a:t>
            </a:r>
            <a:r>
              <a:rPr lang="en-GB" noProof="1">
                <a:solidFill>
                  <a:srgbClr val="4083B7"/>
                </a:solidFill>
              </a:rPr>
              <a:t> in the atmosphere</a:t>
            </a:r>
          </a:p>
        </p:txBody>
      </p:sp>
      <p:sp>
        <p:nvSpPr>
          <p:cNvPr id="480" name="Google Shape;480;p47"/>
          <p:cNvSpPr txBox="1">
            <a:spLocks noGrp="1"/>
          </p:cNvSpPr>
          <p:nvPr>
            <p:ph type="body" idx="2"/>
          </p:nvPr>
        </p:nvSpPr>
        <p:spPr>
          <a:xfrm>
            <a:off x="515389" y="5692801"/>
            <a:ext cx="11070704" cy="1077321"/>
          </a:xfrm>
          <a:prstGeom prst="rect">
            <a:avLst/>
          </a:prstGeom>
          <a:noFill/>
          <a:ln>
            <a:noFill/>
          </a:ln>
        </p:spPr>
        <p:txBody>
          <a:bodyPr spcFirstLastPara="1" wrap="square" lIns="91425" tIns="45700" rIns="91425" bIns="45700" anchor="b" anchorCtr="0">
            <a:normAutofit fontScale="92500" lnSpcReduction="10000"/>
          </a:bodyPr>
          <a:lstStyle/>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endParaRPr lang="en-GB" noProof="1">
              <a:solidFill>
                <a:srgbClr val="4083B7"/>
              </a:solidFill>
            </a:endParaRPr>
          </a:p>
          <a:p>
            <a:pPr marL="0" lvl="0" indent="0" algn="ctr" rtl="0">
              <a:lnSpc>
                <a:spcPct val="100000"/>
              </a:lnSpc>
              <a:spcBef>
                <a:spcPts val="0"/>
              </a:spcBef>
              <a:spcAft>
                <a:spcPts val="0"/>
              </a:spcAft>
              <a:buClr>
                <a:srgbClr val="4C9BDB"/>
              </a:buClr>
              <a:buSzPct val="100000"/>
              <a:buNone/>
            </a:pPr>
            <a:r>
              <a:rPr lang="en-GB" noProof="1">
                <a:solidFill>
                  <a:srgbClr val="4083B7"/>
                </a:solidFill>
              </a:rPr>
              <a:t>The budget imbalance is the total emissions minus the estimated growth in the atmosphere, land and ocean. </a:t>
            </a:r>
          </a:p>
          <a:p>
            <a:pPr marL="0" lvl="0" indent="0" algn="ctr" rtl="0">
              <a:lnSpc>
                <a:spcPct val="100000"/>
              </a:lnSpc>
              <a:spcBef>
                <a:spcPts val="0"/>
              </a:spcBef>
              <a:spcAft>
                <a:spcPts val="0"/>
              </a:spcAft>
              <a:buClr>
                <a:srgbClr val="4C9BDB"/>
              </a:buClr>
              <a:buSzPct val="100000"/>
              <a:buNone/>
            </a:pPr>
            <a:r>
              <a:rPr lang="en-GB" noProof="1">
                <a:solidFill>
                  <a:srgbClr val="4083B7"/>
                </a:solidFill>
              </a:rPr>
              <a:t>It reflects the limits of our understanding of the carbon cycle. </a:t>
            </a:r>
          </a:p>
          <a:p>
            <a:pPr marL="0" lvl="0" indent="0" algn="ctr" rtl="0">
              <a:lnSpc>
                <a:spcPct val="100000"/>
              </a:lnSpc>
              <a:spcBef>
                <a:spcPts val="0"/>
              </a:spcBef>
              <a:spcAft>
                <a:spcPts val="0"/>
              </a:spcAft>
              <a:buClr>
                <a:srgbClr val="4C9BDB"/>
              </a:buClr>
              <a:buSzPct val="100000"/>
              <a:buNone/>
            </a:pPr>
            <a:r>
              <a:rPr lang="en-GB" noProof="1">
                <a:solidFill>
                  <a:srgbClr val="4083B7"/>
                </a:solidFill>
              </a:rPr>
              <a:t>Source: </a:t>
            </a:r>
            <a:r>
              <a:rPr lang="en-GB" u="sng" noProof="1">
                <a:solidFill>
                  <a:schemeClr val="hlink"/>
                </a:solidFill>
                <a:hlinkClick r:id="rId4"/>
              </a:rPr>
              <a:t>Friedlingstein et al 2023</a:t>
            </a:r>
            <a:r>
              <a:rPr lang="en-GB" noProof="1">
                <a:solidFill>
                  <a:srgbClr val="4083B7"/>
                </a:solidFill>
              </a:rPr>
              <a:t>; </a:t>
            </a:r>
            <a:r>
              <a:rPr lang="en-GB" u="sng" noProof="1">
                <a:solidFill>
                  <a:schemeClr val="hlink"/>
                </a:solidFill>
                <a:hlinkClick r:id="rId5"/>
              </a:rPr>
              <a:t>Global Carbon Project 2023</a:t>
            </a:r>
            <a:endParaRPr lang="en-GB" noProof="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endParaRPr lang="en-GB" baseline="-25000" noProof="1">
              <a:solidFill>
                <a:srgbClr val="4083B7"/>
              </a:solidFill>
            </a:endParaRPr>
          </a:p>
        </p:txBody>
      </p:sp>
      <p:sp>
        <p:nvSpPr>
          <p:cNvPr id="487" name="Google Shape;487;p48"/>
          <p:cNvSpPr txBox="1">
            <a:spLocks noGrp="1"/>
          </p:cNvSpPr>
          <p:nvPr>
            <p:ph type="body" idx="1"/>
          </p:nvPr>
        </p:nvSpPr>
        <p:spPr>
          <a:xfrm>
            <a:off x="645857" y="778990"/>
            <a:ext cx="10907485" cy="116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Fossil emissions dominate in the Northern Hemisphere, while land-use emissions are important in the tropics.</a:t>
            </a:r>
            <a:br>
              <a:rPr lang="en-GB" noProof="1">
                <a:solidFill>
                  <a:srgbClr val="4083B7"/>
                </a:solidFill>
              </a:rPr>
            </a:br>
            <a:r>
              <a:rPr lang="en-GB" noProof="1">
                <a:solidFill>
                  <a:srgbClr val="4083B7"/>
                </a:solidFill>
              </a:rPr>
              <a:t>The North Atlantic and Southern Ocean are carbon sinks while the tropical ocean is a source of CO</a:t>
            </a:r>
            <a:r>
              <a:rPr lang="en-GB" baseline="-25000" noProof="1">
                <a:solidFill>
                  <a:srgbClr val="4083B7"/>
                </a:solidFill>
              </a:rPr>
              <a:t>2</a:t>
            </a:r>
            <a:r>
              <a:rPr lang="en-GB" noProof="1">
                <a:solidFill>
                  <a:srgbClr val="4083B7"/>
                </a:solidFill>
              </a:rPr>
              <a:t>.</a:t>
            </a:r>
            <a:br>
              <a:rPr lang="en-GB" baseline="-25000" noProof="1">
                <a:solidFill>
                  <a:srgbClr val="4083B7"/>
                </a:solidFill>
              </a:rPr>
            </a:br>
            <a:r>
              <a:rPr lang="en-GB" noProof="1">
                <a:solidFill>
                  <a:srgbClr val="4083B7"/>
                </a:solidFill>
              </a:rPr>
              <a:t>Tropical, temperate and boreal forest are the main terrestrial carbon sinks</a:t>
            </a:r>
          </a:p>
        </p:txBody>
      </p:sp>
      <p:sp>
        <p:nvSpPr>
          <p:cNvPr id="488" name="Google Shape;488;p48"/>
          <p:cNvSpPr txBox="1">
            <a:spLocks noGrp="1"/>
          </p:cNvSpPr>
          <p:nvPr>
            <p:ph type="body" idx="2"/>
          </p:nvPr>
        </p:nvSpPr>
        <p:spPr>
          <a:xfrm>
            <a:off x="130261" y="5749073"/>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489" name="Google Shape;489;p48"/>
          <p:cNvPicPr preferRelativeResize="0"/>
          <p:nvPr/>
        </p:nvPicPr>
        <p:blipFill>
          <a:blip r:embed="rId5"/>
          <a:srcRect/>
          <a:stretch/>
        </p:blipFill>
        <p:spPr>
          <a:xfrm>
            <a:off x="3015169" y="1913726"/>
            <a:ext cx="6171428" cy="4320000"/>
          </a:xfrm>
          <a:prstGeom prst="rect">
            <a:avLst/>
          </a:prstGeom>
          <a:noFill/>
          <a:ln>
            <a:noFill/>
          </a:ln>
        </p:spPr>
      </p:pic>
      <p:sp>
        <p:nvSpPr>
          <p:cNvPr id="490" name="Google Shape;490;p48"/>
          <p:cNvSpPr txBox="1"/>
          <p:nvPr/>
        </p:nvSpPr>
        <p:spPr>
          <a:xfrm>
            <a:off x="3052690" y="5799651"/>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1" name="Google Shape;491;p48"/>
          <p:cNvSpPr txBox="1"/>
          <p:nvPr/>
        </p:nvSpPr>
        <p:spPr>
          <a:xfrm>
            <a:off x="5534881" y="579965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2" name="Google Shape;492;p48"/>
          <p:cNvSpPr txBox="1"/>
          <p:nvPr/>
        </p:nvSpPr>
        <p:spPr>
          <a:xfrm>
            <a:off x="6314054" y="5785583"/>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3" name="Google Shape;493;p48"/>
          <p:cNvSpPr txBox="1"/>
          <p:nvPr/>
        </p:nvSpPr>
        <p:spPr>
          <a:xfrm>
            <a:off x="8796245" y="5799651"/>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
        <p:nvSpPr>
          <p:cNvPr id="494" name="Google Shape;494;p48"/>
          <p:cNvSpPr txBox="1"/>
          <p:nvPr/>
        </p:nvSpPr>
        <p:spPr>
          <a:xfrm>
            <a:off x="8687985" y="3642081"/>
            <a:ext cx="65434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496" name="Google Shape;496;p48"/>
          <p:cNvSpPr txBox="1"/>
          <p:nvPr/>
        </p:nvSpPr>
        <p:spPr>
          <a:xfrm>
            <a:off x="6320324" y="3644135"/>
            <a:ext cx="54373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dk1"/>
                </a:solidFill>
                <a:latin typeface="Calibri"/>
                <a:ea typeface="Calibri"/>
                <a:cs typeface="Calibri"/>
                <a:sym typeface="Calibri"/>
              </a:rPr>
              <a:t>CO</a:t>
            </a:r>
            <a:r>
              <a:rPr lang="en-GB" sz="800" b="1" i="0" u="none" strike="noStrike" cap="none" baseline="-25000">
                <a:solidFill>
                  <a:schemeClr val="dk1"/>
                </a:solidFill>
                <a:latin typeface="Calibri"/>
                <a:ea typeface="Calibri"/>
                <a:cs typeface="Calibri"/>
                <a:sym typeface="Calibri"/>
              </a:rPr>
              <a:t>2</a:t>
            </a:r>
            <a:r>
              <a:rPr lang="en-GB" sz="8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concentration</a:t>
            </a:r>
          </a:p>
        </p:txBody>
      </p:sp>
      <p:sp>
        <p:nvSpPr>
          <p:cNvPr id="503" name="Google Shape;503;p49"/>
          <p:cNvSpPr txBox="1">
            <a:spLocks noGrp="1"/>
          </p:cNvSpPr>
          <p:nvPr>
            <p:ph type="body" idx="1"/>
          </p:nvPr>
        </p:nvSpPr>
        <p:spPr>
          <a:xfrm>
            <a:off x="130261" y="823852"/>
            <a:ext cx="11944513" cy="97181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atmospheric concentration growth rate has increased steadily.</a:t>
            </a:r>
            <a:br>
              <a:rPr lang="en-GB" noProof="1">
                <a:solidFill>
                  <a:srgbClr val="4083B7"/>
                </a:solidFill>
              </a:rPr>
            </a:br>
            <a:r>
              <a:rPr lang="en-GB" noProof="1">
                <a:solidFill>
                  <a:srgbClr val="4083B7"/>
                </a:solidFill>
              </a:rPr>
              <a:t>The high growth in 1987, 1998, &amp; 2015–16 reflect a strong El Niño, which weakens the land sink.</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effects of the currently emerging El Niño are expected to be most visible in the growth rate in 2024.</a:t>
            </a:r>
          </a:p>
        </p:txBody>
      </p:sp>
      <p:sp>
        <p:nvSpPr>
          <p:cNvPr id="504" name="Google Shape;504;p4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2023</a:t>
            </a:r>
            <a:r>
              <a:rPr lang="en-GB" noProof="1">
                <a:solidFill>
                  <a:srgbClr val="4083B7"/>
                </a:solidFill>
              </a:rPr>
              <a:t> </a:t>
            </a:r>
          </a:p>
        </p:txBody>
      </p:sp>
      <p:pic>
        <p:nvPicPr>
          <p:cNvPr id="505" name="Google Shape;505;p49"/>
          <p:cNvPicPr preferRelativeResize="0">
            <a:picLocks noGrp="1" noChangeAspect="1"/>
          </p:cNvPicPr>
          <p:nvPr>
            <p:ph type="pic" idx="2"/>
          </p:nvPr>
        </p:nvPicPr>
        <p:blipFill>
          <a:blip r:embed="rId6">
            <a:extLst>
              <a:ext uri="{96DAC541-7B7A-43D3-8B79-37D633B846F1}">
                <asvg:svgBlip xmlns:asvg="http://schemas.microsoft.com/office/drawing/2016/SVG/main" r:embed="rId7"/>
              </a:ext>
            </a:extLst>
          </a:blip>
          <a:srcRect l="3081" r="3081"/>
          <a:stretch/>
        </p:blipFill>
        <p:spPr>
          <a:xfrm>
            <a:off x="3447737" y="1581441"/>
            <a:ext cx="4653581" cy="4680000"/>
          </a:xfrm>
          <a:prstGeom prst="rect">
            <a:avLst/>
          </a:prstGeom>
          <a:noFill/>
          <a:ln>
            <a:noFill/>
          </a:ln>
        </p:spPr>
      </p:pic>
      <p:sp>
        <p:nvSpPr>
          <p:cNvPr id="2" name="TextBox 1">
            <a:extLst>
              <a:ext uri="{FF2B5EF4-FFF2-40B4-BE49-F238E27FC236}">
                <a16:creationId xmlns:a16="http://schemas.microsoft.com/office/drawing/2014/main" id="{F53F2AFB-10D4-4438-98EC-9B60B2B197EF}"/>
              </a:ext>
            </a:extLst>
          </p:cNvPr>
          <p:cNvSpPr txBox="1"/>
          <p:nvPr/>
        </p:nvSpPr>
        <p:spPr>
          <a:xfrm>
            <a:off x="7657667" y="2933239"/>
            <a:ext cx="1388522" cy="307777"/>
          </a:xfrm>
          <a:prstGeom prst="rect">
            <a:avLst/>
          </a:prstGeom>
          <a:noFill/>
        </p:spPr>
        <p:txBody>
          <a:bodyPr wrap="none" rtlCol="0">
            <a:spAutoFit/>
          </a:bodyPr>
          <a:lstStyle/>
          <a:p>
            <a:r>
              <a:rPr lang="en-US">
                <a:solidFill>
                  <a:srgbClr val="FF0000"/>
                </a:solidFill>
              </a:rPr>
              <a:t>Projected 2023</a:t>
            </a:r>
            <a:endParaRPr lang="en-GB">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Airborne Fraction</a:t>
            </a:r>
          </a:p>
        </p:txBody>
      </p:sp>
      <p:sp>
        <p:nvSpPr>
          <p:cNvPr id="469" name="Google Shape;469;p46"/>
          <p:cNvSpPr txBox="1">
            <a:spLocks noGrp="1"/>
          </p:cNvSpPr>
          <p:nvPr>
            <p:ph type="body" idx="1"/>
          </p:nvPr>
        </p:nvSpPr>
        <p:spPr>
          <a:xfrm>
            <a:off x="130261" y="789875"/>
            <a:ext cx="11944513" cy="833516"/>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airborne fraction is the proportion of the total annual CO</a:t>
            </a:r>
            <a:r>
              <a:rPr lang="en-GB" baseline="-25000" noProof="1">
                <a:solidFill>
                  <a:srgbClr val="4083B7"/>
                </a:solidFill>
              </a:rPr>
              <a:t>2</a:t>
            </a:r>
            <a:r>
              <a:rPr lang="en-GB" noProof="1">
                <a:solidFill>
                  <a:srgbClr val="4083B7"/>
                </a:solidFill>
              </a:rPr>
              <a:t> emissions that remains in the atmosphere.</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rest of the CO</a:t>
            </a:r>
            <a:r>
              <a:rPr lang="en-GB" baseline="-25000" noProof="1">
                <a:solidFill>
                  <a:srgbClr val="4083B7"/>
                </a:solidFill>
              </a:rPr>
              <a:t>2</a:t>
            </a:r>
            <a:r>
              <a:rPr lang="en-GB" noProof="1">
                <a:solidFill>
                  <a:srgbClr val="4083B7"/>
                </a:solidFill>
              </a:rPr>
              <a:t> emissions are removed by the land and ocean sinks.</a:t>
            </a:r>
            <a:br>
              <a:rPr lang="en-GB" noProof="1">
                <a:solidFill>
                  <a:srgbClr val="4083B7"/>
                </a:solidFill>
              </a:rPr>
            </a:br>
            <a:r>
              <a:rPr lang="en-GB" noProof="1">
                <a:solidFill>
                  <a:srgbClr val="4083B7"/>
                </a:solidFill>
              </a:rPr>
              <a:t>Around 45% of CO</a:t>
            </a:r>
            <a:r>
              <a:rPr lang="en-GB" baseline="-25000" noProof="1">
                <a:solidFill>
                  <a:srgbClr val="4083B7"/>
                </a:solidFill>
              </a:rPr>
              <a:t>2</a:t>
            </a:r>
            <a:r>
              <a:rPr lang="en-GB" noProof="1">
                <a:solidFill>
                  <a:srgbClr val="4083B7"/>
                </a:solidFill>
              </a:rPr>
              <a:t> emissions remain in the atmosphere despite sustained growth in CO</a:t>
            </a:r>
            <a:r>
              <a:rPr lang="en-GB" baseline="-25000" noProof="1">
                <a:solidFill>
                  <a:srgbClr val="4083B7"/>
                </a:solidFill>
              </a:rPr>
              <a:t>2</a:t>
            </a:r>
            <a:r>
              <a:rPr lang="en-GB" noProof="1">
                <a:solidFill>
                  <a:srgbClr val="4083B7"/>
                </a:solidFill>
              </a:rPr>
              <a:t> emissions.</a:t>
            </a:r>
          </a:p>
        </p:txBody>
      </p:sp>
      <p:sp>
        <p:nvSpPr>
          <p:cNvPr id="470" name="Google Shape;470;p4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4" name="Google Shape;429;p43">
            <a:extLst>
              <a:ext uri="{FF2B5EF4-FFF2-40B4-BE49-F238E27FC236}">
                <a16:creationId xmlns:a16="http://schemas.microsoft.com/office/drawing/2014/main" id="{76D39991-37C3-ACA3-54C2-5F1FDF097D80}"/>
              </a:ext>
            </a:extLst>
          </p:cNvPr>
          <p:cNvPicPr preferRelativeResize="0">
            <a:picLocks/>
          </p:cNvPicPr>
          <p:nvPr/>
        </p:nvPicPr>
        <p:blipFill>
          <a:blip r:embed="rId5">
            <a:extLst>
              <a:ext uri="{96DAC541-7B7A-43D3-8B79-37D633B846F1}">
                <asvg:svgBlip xmlns:asvg="http://schemas.microsoft.com/office/drawing/2016/SVG/main" r:embed="rId6"/>
              </a:ext>
            </a:extLst>
          </a:blip>
          <a:srcRect/>
          <a:stretch/>
        </p:blipFill>
        <p:spPr>
          <a:xfrm>
            <a:off x="2064007" y="1507395"/>
            <a:ext cx="8080368" cy="4545207"/>
          </a:xfrm>
          <a:prstGeom prst="rect">
            <a:avLst/>
          </a:prstGeom>
          <a:noFill/>
          <a:ln>
            <a:noFill/>
          </a:ln>
        </p:spPr>
      </p:pic>
    </p:spTree>
    <p:extLst>
      <p:ext uri="{BB962C8B-B14F-4D97-AF65-F5344CB8AC3E}">
        <p14:creationId xmlns:p14="http://schemas.microsoft.com/office/powerpoint/2010/main" val="514277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Ocean sink</a:t>
            </a:r>
          </a:p>
        </p:txBody>
      </p:sp>
      <p:sp>
        <p:nvSpPr>
          <p:cNvPr id="521" name="Google Shape;521;p5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ocean carbon sink, estimated by Global Ocean Biogeochemical Models and observation-based data products, </a:t>
            </a:r>
          </a:p>
          <a:p>
            <a:pPr marL="0" lvl="0" indent="0" algn="ctr" rtl="0">
              <a:lnSpc>
                <a:spcPct val="100000"/>
              </a:lnSpc>
              <a:spcBef>
                <a:spcPts val="0"/>
              </a:spcBef>
              <a:spcAft>
                <a:spcPts val="0"/>
              </a:spcAft>
              <a:buClr>
                <a:srgbClr val="4C9BDB"/>
              </a:buClr>
              <a:buSzPts val="1800"/>
              <a:buNone/>
            </a:pPr>
            <a:r>
              <a:rPr lang="en-GB" noProof="1">
                <a:solidFill>
                  <a:srgbClr val="4083B7"/>
                </a:solidFill>
              </a:rPr>
              <a:t>amounts to 10.4 ± 1.5 GtCO</a:t>
            </a:r>
            <a:r>
              <a:rPr lang="en-GB" baseline="-25000" noProof="1">
                <a:solidFill>
                  <a:srgbClr val="4083B7"/>
                </a:solidFill>
              </a:rPr>
              <a:t>2</a:t>
            </a:r>
            <a:r>
              <a:rPr lang="en-GB" noProof="1">
                <a:solidFill>
                  <a:srgbClr val="4083B7"/>
                </a:solidFill>
              </a:rPr>
              <a:t>/yr for 2013–2022 and 10.2 ± 1.5 GtCO</a:t>
            </a:r>
            <a:r>
              <a:rPr lang="en-GB" baseline="-25000" noProof="1">
                <a:solidFill>
                  <a:srgbClr val="4083B7"/>
                </a:solidFill>
              </a:rPr>
              <a:t>2</a:t>
            </a:r>
            <a:r>
              <a:rPr lang="en-GB" noProof="1">
                <a:solidFill>
                  <a:srgbClr val="4083B7"/>
                </a:solidFill>
              </a:rPr>
              <a:t>/yr in 2022.</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ocean CO</a:t>
            </a:r>
            <a:r>
              <a:rPr lang="en-GB" baseline="-25000" noProof="1">
                <a:solidFill>
                  <a:srgbClr val="4083B7"/>
                </a:solidFill>
              </a:rPr>
              <a:t>2</a:t>
            </a:r>
            <a:r>
              <a:rPr lang="en-GB" noProof="1">
                <a:solidFill>
                  <a:srgbClr val="4083B7"/>
                </a:solidFill>
              </a:rPr>
              <a:t> sink has not grown since 2019 due to a triple La Niña event during 2020–2022.</a:t>
            </a:r>
            <a:endParaRPr lang="en-GB" baseline="30000" noProof="1">
              <a:solidFill>
                <a:srgbClr val="4083B7"/>
              </a:solidFill>
            </a:endParaRPr>
          </a:p>
        </p:txBody>
      </p:sp>
      <p:sp>
        <p:nvSpPr>
          <p:cNvPr id="522" name="Google Shape;522;p5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SOCATv2023</a:t>
            </a:r>
            <a:r>
              <a:rPr lang="en-GB" noProof="1">
                <a:solidFill>
                  <a:srgbClr val="4083B7"/>
                </a:solidFill>
              </a:rPr>
              <a:t>; </a:t>
            </a:r>
            <a:r>
              <a:rPr lang="en-GB" u="sng" noProof="1">
                <a:solidFill>
                  <a:schemeClr val="hlink"/>
                </a:solidFill>
                <a:hlinkClick r:id="rId4"/>
              </a:rPr>
              <a:t>Bakker et al 2016</a:t>
            </a:r>
            <a:r>
              <a:rPr lang="en-GB" noProof="1">
                <a:solidFill>
                  <a:srgbClr val="4083B7"/>
                </a:solidFill>
              </a:rPr>
              <a:t>; </a:t>
            </a:r>
            <a:r>
              <a:rPr lang="en-GB" u="sng" noProof="1">
                <a:solidFill>
                  <a:schemeClr val="hlink"/>
                </a:solidFill>
                <a:hlinkClick r:id="rId5"/>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2023</a:t>
            </a:r>
            <a:endParaRPr lang="en-GB" noProof="1"/>
          </a:p>
        </p:txBody>
      </p:sp>
      <p:pic>
        <p:nvPicPr>
          <p:cNvPr id="523" name="Google Shape;523;p51"/>
          <p:cNvPicPr preferRelativeResize="0">
            <a:picLocks noGrp="1"/>
          </p:cNvPicPr>
          <p:nvPr>
            <p:ph type="pic" idx="2"/>
          </p:nvPr>
        </p:nvPicPr>
        <p:blipFill>
          <a:blip r:embed="rId7">
            <a:extLst>
              <a:ext uri="{96DAC541-7B7A-43D3-8B79-37D633B846F1}">
                <asvg:svgBlip xmlns:asvg="http://schemas.microsoft.com/office/drawing/2016/SVG/main" r:embed="rId8"/>
              </a:ext>
            </a:extLst>
          </a:blip>
          <a:srcRect/>
          <a:stretch/>
        </p:blipFill>
        <p:spPr>
          <a:xfrm>
            <a:off x="3077261" y="1508132"/>
            <a:ext cx="6053861" cy="454373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Terrestrial sink</a:t>
            </a:r>
          </a:p>
        </p:txBody>
      </p:sp>
      <p:sp>
        <p:nvSpPr>
          <p:cNvPr id="530" name="Google Shape;530;p52"/>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 </a:t>
            </a:r>
            <a:r>
              <a:rPr lang="en-GB" u="sng" noProof="1">
                <a:solidFill>
                  <a:schemeClr val="hlink"/>
                </a:solidFill>
                <a:hlinkClick r:id="rId4"/>
              </a:rPr>
              <a:t>Global Carbon Project 2023</a:t>
            </a:r>
            <a:endParaRPr lang="en-GB" noProof="1"/>
          </a:p>
        </p:txBody>
      </p:sp>
      <p:pic>
        <p:nvPicPr>
          <p:cNvPr id="531" name="Google Shape;531;p52"/>
          <p:cNvPicPr preferRelativeResize="0">
            <a:picLocks noGrp="1"/>
          </p:cNvPicPr>
          <p:nvPr>
            <p:ph type="pic" idx="2"/>
          </p:nvPr>
        </p:nvPicPr>
        <p:blipFill>
          <a:blip r:embed="rId5"/>
          <a:srcRect/>
          <a:stretch/>
        </p:blipFill>
        <p:spPr>
          <a:xfrm>
            <a:off x="2107097" y="2058708"/>
            <a:ext cx="7994190" cy="3997095"/>
          </a:xfrm>
          <a:prstGeom prst="rect">
            <a:avLst/>
          </a:prstGeom>
          <a:noFill/>
          <a:ln>
            <a:noFill/>
          </a:ln>
        </p:spPr>
      </p:pic>
      <p:sp>
        <p:nvSpPr>
          <p:cNvPr id="532" name="Google Shape;532;p52"/>
          <p:cNvSpPr txBox="1">
            <a:spLocks noGrp="1"/>
          </p:cNvSpPr>
          <p:nvPr>
            <p:ph type="body" idx="1"/>
          </p:nvPr>
        </p:nvSpPr>
        <p:spPr>
          <a:xfrm>
            <a:off x="130261" y="770063"/>
            <a:ext cx="11944513" cy="8704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land carbon sink, estimated by Dynamic Global Vegetation Models, was 12.3 ± 3.1 GtCO</a:t>
            </a:r>
            <a:r>
              <a:rPr lang="en-GB" baseline="-25000" noProof="1">
                <a:solidFill>
                  <a:srgbClr val="4083B7"/>
                </a:solidFill>
              </a:rPr>
              <a:t>2</a:t>
            </a:r>
            <a:r>
              <a:rPr lang="en-GB" noProof="1">
                <a:solidFill>
                  <a:srgbClr val="4083B7"/>
                </a:solidFill>
              </a:rPr>
              <a:t>/yr</a:t>
            </a:r>
            <a:r>
              <a:rPr lang="en-GB" noProof="1">
                <a:solidFill>
                  <a:srgbClr val="4083B7"/>
                </a:solidFill>
                <a:highlight>
                  <a:srgbClr val="FFFF00"/>
                </a:highlight>
              </a:rPr>
              <a:t> </a:t>
            </a:r>
          </a:p>
          <a:p>
            <a:pPr marL="0" lvl="0" indent="0" algn="ctr" rtl="0">
              <a:lnSpc>
                <a:spcPct val="100000"/>
              </a:lnSpc>
              <a:spcBef>
                <a:spcPts val="0"/>
              </a:spcBef>
              <a:spcAft>
                <a:spcPts val="0"/>
              </a:spcAft>
              <a:buClr>
                <a:srgbClr val="4C9BDB"/>
              </a:buClr>
              <a:buSzPts val="1800"/>
              <a:buNone/>
            </a:pPr>
            <a:r>
              <a:rPr lang="en-GB" noProof="1">
                <a:solidFill>
                  <a:srgbClr val="4083B7"/>
                </a:solidFill>
              </a:rPr>
              <a:t>during 2013–2022 and 13.9 ± 3.0 GtCO</a:t>
            </a:r>
            <a:r>
              <a:rPr lang="en-GB" baseline="-25000" noProof="1">
                <a:solidFill>
                  <a:srgbClr val="4083B7"/>
                </a:solidFill>
              </a:rPr>
              <a:t>2</a:t>
            </a:r>
            <a:r>
              <a:rPr lang="en-GB" noProof="1">
                <a:solidFill>
                  <a:srgbClr val="4083B7"/>
                </a:solidFill>
              </a:rPr>
              <a:t>/yr in 2022.</a:t>
            </a:r>
          </a:p>
          <a:p>
            <a:pPr marL="0" lvl="0" indent="0" algn="ctr" rtl="0">
              <a:lnSpc>
                <a:spcPct val="100000"/>
              </a:lnSpc>
              <a:spcBef>
                <a:spcPts val="0"/>
              </a:spcBef>
              <a:spcAft>
                <a:spcPts val="0"/>
              </a:spcAft>
              <a:buClr>
                <a:srgbClr val="4C9BDB"/>
              </a:buClr>
              <a:buSzPts val="1800"/>
              <a:buNone/>
            </a:pPr>
            <a:r>
              <a:rPr lang="en-GB" noProof="1">
                <a:solidFill>
                  <a:srgbClr val="4083B7"/>
                </a:solidFill>
              </a:rPr>
              <a:t>The total CO</a:t>
            </a:r>
            <a:r>
              <a:rPr lang="en-GB" baseline="-25000" noProof="1">
                <a:solidFill>
                  <a:srgbClr val="4083B7"/>
                </a:solidFill>
              </a:rPr>
              <a:t>2</a:t>
            </a:r>
            <a:r>
              <a:rPr lang="en-GB" noProof="1">
                <a:solidFill>
                  <a:srgbClr val="4083B7"/>
                </a:solidFill>
              </a:rPr>
              <a:t> fluxes on land (including land-use change) are also constrained by atmospheric inversions.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Effects of CO</a:t>
            </a:r>
            <a:r>
              <a:rPr lang="en-GB" baseline="-25000" noProof="1">
                <a:solidFill>
                  <a:srgbClr val="4083B7"/>
                </a:solidFill>
              </a:rPr>
              <a:t>2</a:t>
            </a:r>
            <a:r>
              <a:rPr lang="en-GB" noProof="1">
                <a:solidFill>
                  <a:srgbClr val="4083B7"/>
                </a:solidFill>
              </a:rPr>
              <a:t> vs climate change</a:t>
            </a:r>
            <a:endParaRPr lang="en-GB" baseline="-25000" noProof="1">
              <a:solidFill>
                <a:srgbClr val="4083B7"/>
              </a:solidFill>
            </a:endParaRPr>
          </a:p>
        </p:txBody>
      </p:sp>
      <p:sp>
        <p:nvSpPr>
          <p:cNvPr id="539" name="Google Shape;539;p55"/>
          <p:cNvSpPr txBox="1">
            <a:spLocks noGrp="1"/>
          </p:cNvSpPr>
          <p:nvPr>
            <p:ph type="body" idx="1"/>
          </p:nvPr>
        </p:nvSpPr>
        <p:spPr>
          <a:xfrm>
            <a:off x="702129" y="582037"/>
            <a:ext cx="10907485" cy="16549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Process models suggest that increasing atmospheric CO</a:t>
            </a:r>
            <a:r>
              <a:rPr lang="en-GB" baseline="-25000" noProof="1">
                <a:solidFill>
                  <a:srgbClr val="4083B7"/>
                </a:solidFill>
              </a:rPr>
              <a:t>2</a:t>
            </a:r>
            <a:r>
              <a:rPr lang="en-GB" noProof="1">
                <a:solidFill>
                  <a:srgbClr val="4083B7"/>
                </a:solidFill>
              </a:rPr>
              <a:t> drives the land and ocean sinks while climate change reduces the carbon sinks; the climate effect is largest in tropical and semi-arid land ecosystems.</a:t>
            </a:r>
          </a:p>
          <a:p>
            <a:pPr marL="0" lvl="0" indent="0" algn="ctr" rtl="0">
              <a:lnSpc>
                <a:spcPct val="100000"/>
              </a:lnSpc>
              <a:spcBef>
                <a:spcPts val="0"/>
              </a:spcBef>
              <a:spcAft>
                <a:spcPts val="0"/>
              </a:spcAft>
              <a:buClr>
                <a:srgbClr val="4C9BDB"/>
              </a:buClr>
              <a:buSzPts val="1800"/>
              <a:buNone/>
            </a:pPr>
            <a:r>
              <a:rPr lang="en-GB" noProof="1">
                <a:solidFill>
                  <a:srgbClr val="4083B7"/>
                </a:solidFill>
              </a:rPr>
              <a:t>Globally during the 2013–2022 decade, climate change reduced the land sink by ~20% and the ocean sink by ~7%.</a:t>
            </a:r>
          </a:p>
        </p:txBody>
      </p:sp>
      <p:sp>
        <p:nvSpPr>
          <p:cNvPr id="540" name="Google Shape;540;p5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541" name="Google Shape;541;p55"/>
          <p:cNvPicPr preferRelativeResize="0"/>
          <p:nvPr/>
        </p:nvPicPr>
        <p:blipFill rotWithShape="1">
          <a:blip r:embed="rId5"/>
          <a:srcRect l="9810"/>
          <a:stretch/>
        </p:blipFill>
        <p:spPr>
          <a:xfrm>
            <a:off x="4081179" y="2177038"/>
            <a:ext cx="4029643" cy="4140297"/>
          </a:xfrm>
          <a:prstGeom prst="rect">
            <a:avLst/>
          </a:prstGeom>
          <a:noFill/>
          <a:ln>
            <a:noFill/>
          </a:ln>
        </p:spPr>
      </p:pic>
      <p:sp>
        <p:nvSpPr>
          <p:cNvPr id="542" name="Google Shape;542;p55"/>
          <p:cNvSpPr txBox="1"/>
          <p:nvPr/>
        </p:nvSpPr>
        <p:spPr>
          <a:xfrm rot="-5400000">
            <a:off x="7780900" y="5178789"/>
            <a:ext cx="7152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Source</a:t>
            </a:r>
            <a:endParaRPr sz="1400" b="0" i="0" u="none" strike="noStrike" cap="none">
              <a:solidFill>
                <a:srgbClr val="000000"/>
              </a:solidFill>
              <a:latin typeface="Arial"/>
              <a:ea typeface="Arial"/>
              <a:cs typeface="Arial"/>
              <a:sym typeface="Arial"/>
            </a:endParaRPr>
          </a:p>
        </p:txBody>
      </p:sp>
      <p:sp>
        <p:nvSpPr>
          <p:cNvPr id="543" name="Google Shape;543;p55"/>
          <p:cNvSpPr txBox="1"/>
          <p:nvPr/>
        </p:nvSpPr>
        <p:spPr>
          <a:xfrm rot="-5400000">
            <a:off x="7843417" y="2741973"/>
            <a:ext cx="59022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1"/>
                </a:solidFill>
                <a:latin typeface="Calibri"/>
                <a:ea typeface="Calibri"/>
                <a:cs typeface="Calibri"/>
                <a:sym typeface="Calibri"/>
              </a:rPr>
              <a:t>CO</a:t>
            </a:r>
            <a:r>
              <a:rPr lang="en-GB" sz="900" b="1" i="0" u="none" strike="noStrike" cap="none" baseline="-25000">
                <a:solidFill>
                  <a:schemeClr val="dk1"/>
                </a:solidFill>
                <a:latin typeface="Calibri"/>
                <a:ea typeface="Calibri"/>
                <a:cs typeface="Calibri"/>
                <a:sym typeface="Calibri"/>
              </a:rPr>
              <a:t>2</a:t>
            </a:r>
            <a:r>
              <a:rPr lang="en-GB" sz="900" b="1" i="0" u="none" strike="noStrike" cap="none">
                <a:solidFill>
                  <a:schemeClr val="dk1"/>
                </a:solidFill>
                <a:latin typeface="Calibri"/>
                <a:ea typeface="Calibri"/>
                <a:cs typeface="Calibri"/>
                <a:sym typeface="Calibri"/>
              </a:rPr>
              <a:t> Sink</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Land and ocean sinks — Estimates from atmospheric inversions</a:t>
            </a:r>
            <a:endParaRPr lang="en-GB" baseline="-25000" noProof="1">
              <a:solidFill>
                <a:srgbClr val="4083B7"/>
              </a:solidFill>
            </a:endParaRPr>
          </a:p>
        </p:txBody>
      </p:sp>
      <p:sp>
        <p:nvSpPr>
          <p:cNvPr id="550" name="Google Shape;550;p53"/>
          <p:cNvSpPr txBox="1">
            <a:spLocks noGrp="1"/>
          </p:cNvSpPr>
          <p:nvPr>
            <p:ph type="body" idx="1"/>
          </p:nvPr>
        </p:nvSpPr>
        <p:spPr>
          <a:xfrm>
            <a:off x="781878" y="791358"/>
            <a:ext cx="10641278" cy="1319829"/>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a:solidFill>
                  <a:srgbClr val="4083B7"/>
                </a:solidFill>
                <a:effectLst/>
                <a:latin typeface="Calibri" panose="020F0502020204030204" pitchFamily="34" charset="0"/>
              </a:rPr>
              <a:t>Both atmospheric 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inversions and atmospheric oxygen allow to estimate the land and ocean carbon fluxes, independently from the land and ocean process-based models, confirming the global carbon budget estimates of the land and ocean partitioning of anthropogenic CO</a:t>
            </a:r>
            <a:r>
              <a:rPr lang="en-GB" sz="1800" b="0" i="0" u="none" strike="noStrike" baseline="-25000">
                <a:solidFill>
                  <a:srgbClr val="4083B7"/>
                </a:solidFill>
                <a:effectLst/>
                <a:latin typeface="Calibri" panose="020F0502020204030204" pitchFamily="34" charset="0"/>
              </a:rPr>
              <a:t>2</a:t>
            </a:r>
            <a:endParaRPr lang="en-GB" b="0">
              <a:effectLst/>
            </a:endParaRPr>
          </a:p>
        </p:txBody>
      </p:sp>
      <p:sp>
        <p:nvSpPr>
          <p:cNvPr id="551" name="Google Shape;551;p5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552" name="Google Shape;552;p53"/>
          <p:cNvPicPr preferRelativeResize="0"/>
          <p:nvPr/>
        </p:nvPicPr>
        <p:blipFill>
          <a:blip r:embed="rId5"/>
          <a:srcRect t="260" b="260"/>
          <a:stretch/>
        </p:blipFill>
        <p:spPr>
          <a:xfrm>
            <a:off x="3909391" y="1911461"/>
            <a:ext cx="4373218" cy="4320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land and ocean fluxes</a:t>
            </a:r>
          </a:p>
        </p:txBody>
      </p:sp>
      <p:sp>
        <p:nvSpPr>
          <p:cNvPr id="562" name="Google Shape;562;p5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 </a:t>
            </a:r>
            <a:r>
              <a:rPr lang="en-GB" u="sng" noProof="1">
                <a:solidFill>
                  <a:schemeClr val="hlink"/>
                </a:solidFill>
                <a:hlinkClick r:id="rId4"/>
              </a:rPr>
              <a:t>Global Carbon Project 2023</a:t>
            </a:r>
            <a:endParaRPr lang="en-GB" noProof="1"/>
          </a:p>
        </p:txBody>
      </p:sp>
      <p:sp>
        <p:nvSpPr>
          <p:cNvPr id="563" name="Google Shape;563;p5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Total land and ocean fluxes show more interannual variability in the tropics</a:t>
            </a:r>
          </a:p>
        </p:txBody>
      </p:sp>
      <p:pic>
        <p:nvPicPr>
          <p:cNvPr id="7" name="Graphic 6">
            <a:extLst>
              <a:ext uri="{FF2B5EF4-FFF2-40B4-BE49-F238E27FC236}">
                <a16:creationId xmlns:a16="http://schemas.microsoft.com/office/drawing/2014/main" id="{4B9D6427-1F23-C2C5-00DF-0FA04FEED64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475051" y="1570381"/>
            <a:ext cx="7241899" cy="48222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p:nvPr/>
        </p:nvSpPr>
        <p:spPr>
          <a:xfrm>
            <a:off x="1598437" y="1142731"/>
            <a:ext cx="8973879" cy="57152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All the data is shown in billion tonnes 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 (GtCO</a:t>
            </a:r>
            <a:r>
              <a:rPr lang="en-GB" sz="2800" b="0" i="0" u="none" strike="noStrike" cap="none" baseline="-25000" noProof="1">
                <a:solidFill>
                  <a:srgbClr val="4083B7"/>
                </a:solidFill>
                <a:latin typeface="Calibri"/>
                <a:ea typeface="Calibri"/>
                <a:cs typeface="Calibri"/>
                <a:sym typeface="Calibri"/>
              </a:rPr>
              <a:t>2</a:t>
            </a:r>
            <a:r>
              <a:rPr lang="en-GB" sz="28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lang="en-GB" sz="20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Gigatonne (Gt) = 1 billion tonnes = 1×10</a:t>
            </a:r>
            <a:r>
              <a:rPr lang="en-GB" sz="2200" b="0" i="0" u="none" strike="noStrike" cap="none" baseline="30000" noProof="1">
                <a:solidFill>
                  <a:srgbClr val="4083B7"/>
                </a:solidFill>
                <a:latin typeface="Calibri"/>
                <a:ea typeface="Calibri"/>
                <a:cs typeface="Calibri"/>
                <a:sym typeface="Calibri"/>
              </a:rPr>
              <a:t>15</a:t>
            </a:r>
            <a:r>
              <a:rPr lang="en-GB" sz="2200" b="0" i="0" u="none" strike="noStrike" cap="none" noProof="1">
                <a:solidFill>
                  <a:srgbClr val="4083B7"/>
                </a:solidFill>
                <a:latin typeface="Calibri"/>
                <a:ea typeface="Calibri"/>
                <a:cs typeface="Calibri"/>
                <a:sym typeface="Calibri"/>
              </a:rPr>
              <a:t>g = 1 Petagram (Pg)</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kg carbon (C) = 3.664 kg carbon dioxide (CO</a:t>
            </a:r>
            <a:r>
              <a:rPr lang="en-GB" sz="2200" b="0" i="0" u="none" strike="noStrike" cap="none" baseline="-25000" noProof="1">
                <a:solidFill>
                  <a:srgbClr val="4083B7"/>
                </a:solidFill>
                <a:latin typeface="Calibri"/>
                <a:ea typeface="Calibri"/>
                <a:cs typeface="Calibri"/>
                <a:sym typeface="Calibri"/>
              </a:rPr>
              <a:t>2</a:t>
            </a:r>
            <a:r>
              <a:rPr lang="en-GB" sz="2200" b="0" i="0" u="none" strike="noStrike" cap="none" noProof="1">
                <a:solidFill>
                  <a:srgbClr val="4083B7"/>
                </a:solidFill>
                <a:latin typeface="Calibri"/>
                <a:ea typeface="Calibri"/>
                <a:cs typeface="Calibri"/>
                <a:sym typeface="Calibri"/>
              </a:rPr>
              <a:t>)</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noProof="1">
                <a:solidFill>
                  <a:srgbClr val="4083B7"/>
                </a:solidFill>
                <a:latin typeface="Calibri"/>
                <a:ea typeface="Calibri"/>
                <a:cs typeface="Calibri"/>
                <a:sym typeface="Calibri"/>
              </a:rPr>
              <a:t>1 GtC = 3.664 billion tonnes CO</a:t>
            </a:r>
            <a:r>
              <a:rPr lang="en-GB" sz="2200" b="0" i="0" u="none" strike="noStrike" cap="none" baseline="-25000" noProof="1">
                <a:solidFill>
                  <a:srgbClr val="4083B7"/>
                </a:solidFill>
                <a:latin typeface="Calibri"/>
                <a:ea typeface="Calibri"/>
                <a:cs typeface="Calibri"/>
                <a:sym typeface="Calibri"/>
              </a:rPr>
              <a:t>2 </a:t>
            </a:r>
            <a:r>
              <a:rPr lang="en-GB" sz="2200" b="0" i="0" u="none" strike="noStrike" cap="none" noProof="1">
                <a:solidFill>
                  <a:srgbClr val="4083B7"/>
                </a:solidFill>
                <a:latin typeface="Calibri"/>
                <a:ea typeface="Calibri"/>
                <a:cs typeface="Calibri"/>
                <a:sym typeface="Calibri"/>
              </a:rPr>
              <a:t>= 3.664 GtCO</a:t>
            </a:r>
            <a:r>
              <a:rPr lang="en-GB" sz="2200" b="0" i="0" u="none" strike="noStrike" cap="none" baseline="-25000" noProof="1">
                <a:solidFill>
                  <a:srgbClr val="4083B7"/>
                </a:solidFill>
                <a:latin typeface="Calibri"/>
                <a:ea typeface="Calibri"/>
                <a:cs typeface="Calibri"/>
                <a:sym typeface="Calibri"/>
              </a:rPr>
              <a:t>2</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lang="en-GB" sz="22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(Figures are available </a:t>
            </a:r>
            <a:r>
              <a:rPr lang="en-GB" sz="1100" noProof="1">
                <a:solidFill>
                  <a:srgbClr val="4083B7"/>
                </a:solidFill>
                <a:latin typeface="Calibri"/>
                <a:ea typeface="Calibri"/>
                <a:cs typeface="Calibri"/>
                <a:sym typeface="Calibri"/>
              </a:rPr>
              <a:t>from </a:t>
            </a:r>
            <a:r>
              <a:rPr lang="en-GB" sz="1100">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https://globalcarbonbudget.org/carbonbudget</a:t>
            </a:r>
            <a:r>
              <a:rPr lang="en-GB" sz="1100" b="0" i="0" u="none" strike="noStrike" cap="none" noProof="1">
                <a:solidFill>
                  <a:srgbClr val="4083B7"/>
                </a:solidFill>
                <a:latin typeface="Calibri"/>
                <a:ea typeface="Calibri"/>
                <a:cs typeface="Calibri"/>
                <a:sym typeface="Calibri"/>
              </a:rPr>
              <a:t>) </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lang="en-GB" sz="11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noProof="1">
                <a:solidFill>
                  <a:srgbClr val="4083B7"/>
                </a:solidFill>
                <a:latin typeface="Calibri"/>
                <a:ea typeface="Calibri"/>
                <a:cs typeface="Calibri"/>
                <a:sym typeface="Calibri"/>
              </a:rPr>
              <a:t>Most figures in this presentation are available for download as PNG, PDF and SVG files</a:t>
            </a:r>
            <a:br>
              <a:rPr lang="en-GB" sz="1100" b="0" i="0" u="none" strike="noStrike" cap="none" noProof="1">
                <a:solidFill>
                  <a:srgbClr val="4083B7"/>
                </a:solidFill>
                <a:latin typeface="Calibri"/>
                <a:ea typeface="Calibri"/>
                <a:cs typeface="Calibri"/>
                <a:sym typeface="Calibri"/>
              </a:rPr>
            </a:br>
            <a:r>
              <a:rPr lang="en-GB" sz="1100" b="0" i="0" u="none" strike="noStrike" cap="none" noProof="1">
                <a:solidFill>
                  <a:srgbClr val="4083B7"/>
                </a:solidFill>
                <a:latin typeface="Calibri"/>
                <a:ea typeface="Calibri"/>
                <a:cs typeface="Calibri"/>
                <a:sym typeface="Calibri"/>
              </a:rPr>
              <a:t>from </a:t>
            </a:r>
            <a:r>
              <a:rPr lang="en-GB" sz="1100" b="0" i="0" u="sng" strike="noStrike" cap="none" noProof="1">
                <a:solidFill>
                  <a:srgbClr val="4083B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tinyurl.com/GCB23figs</a:t>
            </a:r>
            <a:r>
              <a:rPr lang="en-GB" sz="1100" b="0" i="0" u="none" strike="noStrike" cap="none" noProof="1">
                <a:solidFill>
                  <a:srgbClr val="4083B7"/>
                </a:solidFill>
                <a:latin typeface="Calibri"/>
                <a:ea typeface="Calibri"/>
                <a:cs typeface="Calibri"/>
                <a:sym typeface="Calibri"/>
              </a:rPr>
              <a:t> along with the data required to produce them.</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lang="en-GB" sz="1600" b="0" i="0" u="none" strike="noStrike" cap="none" noProof="1">
              <a:solidFill>
                <a:srgbClr val="4083B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noProof="1">
                <a:solidFill>
                  <a:srgbClr val="4083B7"/>
                </a:solidFill>
                <a:latin typeface="Calibri"/>
                <a:ea typeface="Calibri"/>
                <a:cs typeface="Calibri"/>
                <a:sym typeface="Calibri"/>
              </a:rPr>
              <a:t>Disclaimer</a:t>
            </a:r>
            <a:endParaRPr lang="en-GB" sz="1400" b="0" i="0" u="none" strike="noStrike" cap="none" noProof="1">
              <a:solidFill>
                <a:srgbClr val="4083B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noProof="1">
                <a:solidFill>
                  <a:srgbClr val="4083B7"/>
                </a:solidFill>
                <a:latin typeface="Calibri"/>
                <a:ea typeface="Calibri"/>
                <a:cs typeface="Calibri"/>
                <a:sym typeface="Calibri"/>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56"/>
          <p:cNvPicPr preferRelativeResize="0">
            <a:picLocks noGrp="1"/>
          </p:cNvPicPr>
          <p:nvPr>
            <p:ph type="pic" idx="2"/>
          </p:nvPr>
        </p:nvPicPr>
        <p:blipFill>
          <a:blip r:embed="rId3">
            <a:extLst>
              <a:ext uri="{96DAC541-7B7A-43D3-8B79-37D633B846F1}">
                <asvg:svgBlip xmlns:asvg="http://schemas.microsoft.com/office/drawing/2016/SVG/main" r:embed="rId4"/>
              </a:ext>
            </a:extLst>
          </a:blip>
          <a:srcRect/>
          <a:stretch/>
        </p:blipFill>
        <p:spPr>
          <a:xfrm>
            <a:off x="3280735" y="1785846"/>
            <a:ext cx="3933866" cy="3906955"/>
          </a:xfrm>
          <a:prstGeom prst="rect">
            <a:avLst/>
          </a:prstGeom>
          <a:noFill/>
          <a:ln>
            <a:noFill/>
          </a:ln>
        </p:spPr>
      </p:pic>
      <p:sp>
        <p:nvSpPr>
          <p:cNvPr id="571" name="Google Shape;571;p5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 imbalance</a:t>
            </a:r>
          </a:p>
        </p:txBody>
      </p:sp>
      <p:sp>
        <p:nvSpPr>
          <p:cNvPr id="572" name="Google Shape;572;p5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budget imbalance is the carbon left after adding independent estimates for total emissions, minus the</a:t>
            </a:r>
            <a:br>
              <a:rPr lang="en-GB" noProof="1">
                <a:solidFill>
                  <a:srgbClr val="4083B7"/>
                </a:solidFill>
              </a:rPr>
            </a:br>
            <a:r>
              <a:rPr lang="en-GB" noProof="1">
                <a:solidFill>
                  <a:srgbClr val="4083B7"/>
                </a:solidFill>
              </a:rPr>
              <a:t>atmospheric growth rate and estimates for the land and ocean carbon sinks using models constrained by observations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5"/>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6"/>
              </a:rPr>
              <a:t>Global Carbon Project 2023</a:t>
            </a:r>
            <a:endParaRPr lang="en-GB" noProof="1"/>
          </a:p>
        </p:txBody>
      </p:sp>
      <p:sp>
        <p:nvSpPr>
          <p:cNvPr id="573" name="Google Shape;573;p56"/>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Large and unexplained variability in the global carbon balance caused by uncertainty</a:t>
            </a:r>
            <a:br>
              <a:rPr lang="en-GB" noProof="1">
                <a:solidFill>
                  <a:srgbClr val="4083B7"/>
                </a:solidFill>
              </a:rPr>
            </a:br>
            <a:r>
              <a:rPr lang="en-GB" noProof="1">
                <a:solidFill>
                  <a:srgbClr val="4083B7"/>
                </a:solidFill>
              </a:rPr>
              <a:t>and understanding hinder independent verification of reported CO</a:t>
            </a:r>
            <a:r>
              <a:rPr lang="en-GB" baseline="-25000" noProof="1">
                <a:solidFill>
                  <a:srgbClr val="4083B7"/>
                </a:solidFill>
              </a:rPr>
              <a:t>2</a:t>
            </a:r>
            <a:r>
              <a:rPr lang="en-GB" noProof="1">
                <a:solidFill>
                  <a:srgbClr val="4083B7"/>
                </a:solidFill>
              </a:rPr>
              <a:t> emissions</a:t>
            </a:r>
          </a:p>
        </p:txBody>
      </p:sp>
      <p:sp>
        <p:nvSpPr>
          <p:cNvPr id="574" name="Google Shape;574;p56"/>
          <p:cNvSpPr txBox="1"/>
          <p:nvPr/>
        </p:nvSpPr>
        <p:spPr>
          <a:xfrm>
            <a:off x="7214601" y="3000268"/>
            <a:ext cx="22895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D8BBB9"/>
                </a:solidFill>
                <a:latin typeface="Calibri"/>
                <a:ea typeface="Calibri"/>
                <a:cs typeface="Calibri"/>
                <a:sym typeface="Calibri"/>
              </a:rPr>
              <a:t>positive values mean overestimated emissions and/or underestimated sinks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Global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cumulative contributions to the global carbon budget from 1850</a:t>
            </a:r>
            <a:br>
              <a:rPr lang="en-GB" noProof="1">
                <a:solidFill>
                  <a:srgbClr val="4083B7"/>
                </a:solidFill>
              </a:rPr>
            </a:br>
            <a:r>
              <a:rPr lang="en-GB" noProof="1">
                <a:solidFill>
                  <a:srgbClr val="4083B7"/>
                </a:solidFill>
              </a:rPr>
              <a:t>The carbon imbalance represents the gap in our current understanding of sources &amp; sinks</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583" name="Google Shape;583;p57"/>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endParaRPr lang="en-GB" baseline="-25000" noProof="1">
              <a:solidFill>
                <a:srgbClr val="4083B7"/>
              </a:solidFill>
            </a:endParaRPr>
          </a:p>
        </p:txBody>
      </p:sp>
      <p:sp>
        <p:nvSpPr>
          <p:cNvPr id="590" name="Google Shape;590;p58"/>
          <p:cNvSpPr txBox="1">
            <a:spLocks noGrp="1"/>
          </p:cNvSpPr>
          <p:nvPr>
            <p:ph type="body" idx="1"/>
          </p:nvPr>
        </p:nvSpPr>
        <p:spPr>
          <a:xfrm>
            <a:off x="1322614" y="829787"/>
            <a:ext cx="10259786" cy="1377383"/>
          </a:xfrm>
          <a:prstGeom prst="rect">
            <a:avLst/>
          </a:prstGeom>
          <a:noFill/>
          <a:ln>
            <a:noFill/>
          </a:ln>
        </p:spPr>
        <p:txBody>
          <a:bodyPr spcFirstLastPara="1" wrap="square" lIns="91425" tIns="45700" rIns="91425" bIns="45700" anchor="ctr" anchorCtr="0">
            <a:normAutofit/>
          </a:bodyPr>
          <a:lstStyle/>
          <a:p>
            <a:pPr algn="ctr" rtl="0">
              <a:spcBef>
                <a:spcPts val="0"/>
              </a:spcBef>
              <a:spcAft>
                <a:spcPts val="0"/>
              </a:spcAft>
            </a:pPr>
            <a:r>
              <a:rPr lang="en-GB" sz="1800" b="0" i="0" u="none" strike="noStrike">
                <a:solidFill>
                  <a:srgbClr val="4083B7"/>
                </a:solidFill>
                <a:effectLst/>
                <a:latin typeface="Calibri" panose="020F0502020204030204" pitchFamily="34" charset="0"/>
              </a:rPr>
              <a:t>The remaining carbon budget  to limit global warming to 1.5°C , 1.7°C and 2°C is </a:t>
            </a:r>
            <a:endParaRPr lang="en-GB" b="0">
              <a:effectLst/>
            </a:endParaRPr>
          </a:p>
          <a:p>
            <a:pPr algn="ctr" rtl="0">
              <a:spcBef>
                <a:spcPts val="0"/>
              </a:spcBef>
              <a:spcAft>
                <a:spcPts val="0"/>
              </a:spcAft>
            </a:pPr>
            <a:r>
              <a:rPr lang="en-GB" sz="1800" b="0" i="0" u="none" strike="noStrike">
                <a:solidFill>
                  <a:srgbClr val="4083B7"/>
                </a:solidFill>
                <a:effectLst/>
                <a:latin typeface="Calibri" panose="020F0502020204030204" pitchFamily="34" charset="0"/>
              </a:rPr>
              <a:t>275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625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and 1150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respectively, equivalent to 7, 15 and 28 years from 2024.</a:t>
            </a:r>
            <a:br>
              <a:rPr lang="en-GB"/>
            </a:br>
            <a:r>
              <a:rPr lang="en-GB" sz="1800" b="0" i="0" u="none" strike="noStrike">
                <a:solidFill>
                  <a:srgbClr val="4083B7"/>
                </a:solidFill>
                <a:effectLst/>
                <a:latin typeface="Calibri" panose="020F0502020204030204" pitchFamily="34" charset="0"/>
              </a:rPr>
              <a:t>2590 GtCO</a:t>
            </a:r>
            <a:r>
              <a:rPr lang="en-GB" sz="1800" b="0" i="0" u="none" strike="noStrike" baseline="-25000">
                <a:solidFill>
                  <a:srgbClr val="4083B7"/>
                </a:solidFill>
                <a:effectLst/>
                <a:latin typeface="Calibri" panose="020F0502020204030204" pitchFamily="34" charset="0"/>
              </a:rPr>
              <a:t>2</a:t>
            </a:r>
            <a:r>
              <a:rPr lang="en-GB" sz="1800" b="0" i="0" u="none" strike="noStrike">
                <a:solidFill>
                  <a:srgbClr val="4083B7"/>
                </a:solidFill>
                <a:effectLst/>
                <a:latin typeface="Calibri" panose="020F0502020204030204" pitchFamily="34" charset="0"/>
              </a:rPr>
              <a:t> have been emitted since 1850</a:t>
            </a:r>
            <a:endParaRPr lang="en-GB" noProof="1">
              <a:solidFill>
                <a:srgbClr val="4083B7"/>
              </a:solidFill>
            </a:endParaRPr>
          </a:p>
        </p:txBody>
      </p:sp>
      <p:sp>
        <p:nvSpPr>
          <p:cNvPr id="591" name="Google Shape;591;p5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remaining carbon budgets is the average of two estimates (IPCC AR6 and Forster et al., 2023), both updated by removing the most recent emissions.</a:t>
            </a:r>
            <a:br>
              <a:rPr lang="en-GB" noProof="1">
                <a:solidFill>
                  <a:srgbClr val="4083B7"/>
                </a:solidFill>
              </a:rPr>
            </a:br>
            <a:r>
              <a:rPr lang="en-GB" noProof="1">
                <a:solidFill>
                  <a:srgbClr val="4083B7"/>
                </a:solidFill>
              </a:rPr>
              <a:t>Quantities are subject to additional uncertainties e.g., future mitigation choices of non-CO</a:t>
            </a:r>
            <a:r>
              <a:rPr lang="en-GB" baseline="-25000" noProof="1">
                <a:solidFill>
                  <a:srgbClr val="4083B7"/>
                </a:solidFill>
              </a:rPr>
              <a:t>2</a:t>
            </a:r>
            <a:r>
              <a:rPr lang="en-GB" noProof="1">
                <a:solidFill>
                  <a:srgbClr val="4083B7"/>
                </a:solidFill>
              </a:rPr>
              <a:t> emissions</a:t>
            </a: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noProof="1">
                <a:solidFill>
                  <a:srgbClr val="0432FF"/>
                </a:solidFill>
              </a:rPr>
              <a:t>IPCC AR6 WG1</a:t>
            </a:r>
            <a:r>
              <a:rPr lang="en-GB" noProof="1">
                <a:solidFill>
                  <a:srgbClr val="4083B7"/>
                </a:solidFill>
              </a:rPr>
              <a:t>; </a:t>
            </a:r>
            <a:r>
              <a:rPr lang="en-GB" noProof="1">
                <a:solidFill>
                  <a:srgbClr val="4083B7"/>
                </a:solidFill>
                <a:hlinkClick r:id="rId3"/>
              </a:rPr>
              <a:t>Forster et al., 2023</a:t>
            </a:r>
            <a:r>
              <a:rPr lang="en-GB" noProof="1">
                <a:solidFill>
                  <a:srgbClr val="4083B7"/>
                </a:solidFill>
              </a:rPr>
              <a:t>; </a:t>
            </a:r>
            <a:r>
              <a:rPr lang="en-GB" u="sng" noProof="1">
                <a:solidFill>
                  <a:schemeClr val="hlink"/>
                </a:solidFill>
                <a:hlinkClick r:id="rId4"/>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2023</a:t>
            </a:r>
            <a:endParaRPr lang="en-GB" noProof="1"/>
          </a:p>
        </p:txBody>
      </p:sp>
      <p:pic>
        <p:nvPicPr>
          <p:cNvPr id="3" name="Graphic 2">
            <a:extLst>
              <a:ext uri="{FF2B5EF4-FFF2-40B4-BE49-F238E27FC236}">
                <a16:creationId xmlns:a16="http://schemas.microsoft.com/office/drawing/2014/main" id="{40D0D612-B219-41C1-893D-D8C3A7351E1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511886" y="2074922"/>
            <a:ext cx="7181260" cy="386406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Remaining carbon budget</a:t>
            </a:r>
          </a:p>
        </p:txBody>
      </p:sp>
      <p:sp>
        <p:nvSpPr>
          <p:cNvPr id="581" name="Google Shape;581;p5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CO</a:t>
            </a:r>
            <a:r>
              <a:rPr lang="en-GB" baseline="-25000" noProof="1">
                <a:solidFill>
                  <a:srgbClr val="4083B7"/>
                </a:solidFill>
              </a:rPr>
              <a:t>2</a:t>
            </a:r>
            <a:r>
              <a:rPr lang="en-GB" noProof="1">
                <a:solidFill>
                  <a:srgbClr val="4083B7"/>
                </a:solidFill>
              </a:rPr>
              <a:t> emissions must reach zero to limit global warming</a:t>
            </a:r>
          </a:p>
        </p:txBody>
      </p:sp>
      <p:sp>
        <p:nvSpPr>
          <p:cNvPr id="582" name="Google Shape;582;p5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583" name="Google Shape;583;p57"/>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7" y="1507395"/>
            <a:ext cx="8080369" cy="4545207"/>
          </a:xfrm>
          <a:prstGeom prst="rect">
            <a:avLst/>
          </a:prstGeom>
          <a:noFill/>
          <a:ln>
            <a:noFill/>
          </a:ln>
        </p:spPr>
      </p:pic>
    </p:spTree>
    <p:extLst>
      <p:ext uri="{BB962C8B-B14F-4D97-AF65-F5344CB8AC3E}">
        <p14:creationId xmlns:p14="http://schemas.microsoft.com/office/powerpoint/2010/main" val="1726465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GB" noProof="1">
                <a:solidFill>
                  <a:srgbClr val="4083B7"/>
                </a:solidFill>
              </a:rPr>
              <a:t>Acknowledgements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62"/>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Acknowledgements</a:t>
            </a:r>
          </a:p>
        </p:txBody>
      </p:sp>
      <p:sp>
        <p:nvSpPr>
          <p:cNvPr id="624" name="Google Shape;624;p62"/>
          <p:cNvSpPr/>
          <p:nvPr/>
        </p:nvSpPr>
        <p:spPr>
          <a:xfrm>
            <a:off x="1187938" y="1238562"/>
            <a:ext cx="4676823" cy="24006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The work presented in the </a:t>
            </a:r>
            <a:r>
              <a:rPr lang="en-GB" sz="1400" b="1" i="0" u="none" strike="noStrike" cap="none">
                <a:solidFill>
                  <a:srgbClr val="4083B7"/>
                </a:solidFill>
                <a:latin typeface="Calibri"/>
                <a:ea typeface="Calibri"/>
                <a:cs typeface="Calibri"/>
                <a:sym typeface="Calibri"/>
              </a:rPr>
              <a:t>Global Carbon Budget 2023 </a:t>
            </a:r>
            <a:r>
              <a:rPr lang="en-GB" sz="1400" b="0" i="0" u="none" strike="noStrike" cap="none">
                <a:solidFill>
                  <a:srgbClr val="4083B7"/>
                </a:solidFill>
                <a:latin typeface="Calibri"/>
                <a:ea typeface="Calibri"/>
                <a:cs typeface="Calibri"/>
                <a:sym typeface="Calibri"/>
              </a:rPr>
              <a:t>has been possible thanks to the contributions of </a:t>
            </a:r>
            <a:r>
              <a:rPr lang="en-GB" sz="1400" b="1" i="0" u="none" strike="noStrike" cap="none">
                <a:solidFill>
                  <a:srgbClr val="4083B7"/>
                </a:solidFill>
                <a:latin typeface="Calibri"/>
                <a:ea typeface="Calibri"/>
                <a:cs typeface="Calibri"/>
                <a:sym typeface="Calibri"/>
              </a:rPr>
              <a:t>hundreds of people </a:t>
            </a:r>
            <a:r>
              <a:rPr lang="en-GB" sz="1400" b="0" i="0" u="none" strike="noStrike" cap="none">
                <a:solidFill>
                  <a:srgbClr val="4083B7"/>
                </a:solidFill>
                <a:latin typeface="Calibri"/>
                <a:ea typeface="Calibri"/>
                <a:cs typeface="Calibri"/>
                <a:sym typeface="Calibri"/>
              </a:rPr>
              <a:t>involved in observational networks, modeling, and synthesis efforts. </a:t>
            </a:r>
            <a:endParaRPr sz="1800" b="0" i="0" u="none" strike="noStrike" cap="none">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We thank the institutions and agencies that provide support for individuals and funding that enable the collaborative effort of bringing all components together in the carbon budget effort.</a:t>
            </a:r>
            <a:endParaRPr sz="1800" b="0" i="0" u="none" strike="noStrike" cap="none">
              <a:solidFill>
                <a:srgbClr val="4083B7"/>
              </a:solidFill>
              <a:latin typeface="Calibri"/>
              <a:ea typeface="Calibri"/>
              <a:cs typeface="Calibri"/>
              <a:sym typeface="Calibri"/>
            </a:endParaRPr>
          </a:p>
          <a:p>
            <a:pPr marL="0" marR="0" lvl="0" indent="0" algn="ctr" rtl="0">
              <a:lnSpc>
                <a:spcPct val="100000"/>
              </a:lnSpc>
              <a:spcBef>
                <a:spcPts val="600"/>
              </a:spcBef>
              <a:spcAft>
                <a:spcPts val="0"/>
              </a:spcAft>
              <a:buClr>
                <a:srgbClr val="4C9BDB"/>
              </a:buClr>
              <a:buSzPts val="1400"/>
              <a:buFont typeface="Calibri"/>
              <a:buNone/>
            </a:pPr>
            <a:r>
              <a:rPr lang="en-GB" sz="1400" b="0" i="0" u="none" strike="noStrike" cap="none">
                <a:solidFill>
                  <a:srgbClr val="4083B7"/>
                </a:solidFill>
                <a:latin typeface="Calibri"/>
                <a:ea typeface="Calibri"/>
                <a:cs typeface="Calibri"/>
                <a:sym typeface="Calibri"/>
              </a:rPr>
              <a:t>We thank the sponsors of the GCP and GCP support and liaison offices.</a:t>
            </a:r>
            <a:endParaRPr sz="1800" b="0" i="0" u="none" strike="noStrike" cap="none">
              <a:solidFill>
                <a:srgbClr val="4083B7"/>
              </a:solidFill>
              <a:latin typeface="Calibri"/>
              <a:ea typeface="Calibri"/>
              <a:cs typeface="Calibri"/>
              <a:sym typeface="Calibri"/>
            </a:endParaRPr>
          </a:p>
        </p:txBody>
      </p:sp>
      <p:pic>
        <p:nvPicPr>
          <p:cNvPr id="625" name="Google Shape;625;p62">
            <a:hlinkClick r:id="rId3"/>
          </p:cNvPr>
          <p:cNvPicPr preferRelativeResize="0"/>
          <p:nvPr/>
        </p:nvPicPr>
        <p:blipFill>
          <a:blip r:embed="rId4"/>
          <a:srcRect/>
          <a:stretch/>
        </p:blipFill>
        <p:spPr>
          <a:xfrm>
            <a:off x="9511698" y="4947321"/>
            <a:ext cx="926599" cy="933754"/>
          </a:xfrm>
          <a:prstGeom prst="rect">
            <a:avLst/>
          </a:prstGeom>
          <a:noFill/>
          <a:ln>
            <a:noFill/>
          </a:ln>
        </p:spPr>
      </p:pic>
      <p:pic>
        <p:nvPicPr>
          <p:cNvPr id="626" name="Google Shape;626;p62"/>
          <p:cNvPicPr preferRelativeResize="0"/>
          <p:nvPr/>
        </p:nvPicPr>
        <p:blipFill rotWithShape="1">
          <a:blip r:embed="rId5">
            <a:alphaModFix/>
          </a:blip>
          <a:srcRect/>
          <a:stretch/>
        </p:blipFill>
        <p:spPr>
          <a:xfrm>
            <a:off x="1872473" y="3769732"/>
            <a:ext cx="2772726" cy="845681"/>
          </a:xfrm>
          <a:prstGeom prst="rect">
            <a:avLst/>
          </a:prstGeom>
          <a:noFill/>
          <a:ln>
            <a:noFill/>
          </a:ln>
        </p:spPr>
      </p:pic>
      <p:sp>
        <p:nvSpPr>
          <p:cNvPr id="627" name="Google Shape;627;p62"/>
          <p:cNvSpPr txBox="1"/>
          <p:nvPr/>
        </p:nvSpPr>
        <p:spPr>
          <a:xfrm>
            <a:off x="6331350" y="1238561"/>
            <a:ext cx="4672712" cy="3592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also want to thank the EU/H2020 project 4C (821003) that supported this coordinated effort as well as each of the many funding agencies that supported the individual components of this release. A full list is provided </a:t>
            </a:r>
            <a:r>
              <a:rPr lang="en-GB" dirty="0">
                <a:solidFill>
                  <a:srgbClr val="4083B7"/>
                </a:solidFill>
                <a:latin typeface="Calibri"/>
                <a:ea typeface="Calibri"/>
                <a:cs typeface="Calibri"/>
                <a:sym typeface="Calibri"/>
              </a:rPr>
              <a:t>in</a:t>
            </a:r>
            <a:r>
              <a:rPr lang="en-GB" sz="1400" b="0" i="0" u="none" strike="noStrike" cap="none" dirty="0">
                <a:solidFill>
                  <a:srgbClr val="4083B7"/>
                </a:solidFill>
                <a:latin typeface="Calibri"/>
                <a:ea typeface="Calibri"/>
                <a:cs typeface="Calibri"/>
                <a:sym typeface="Calibri"/>
              </a:rPr>
              <a:t> Friedlingstein et al. 2023.</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Arial"/>
              <a:buNone/>
            </a:pPr>
            <a:r>
              <a:rPr lang="en-GB" sz="1400" b="0" i="0" u="sng" strike="noStrike" cap="none" dirty="0">
                <a:solidFill>
                  <a:schemeClr val="dk1"/>
                </a:solidFill>
                <a:latin typeface="Arial"/>
                <a:ea typeface="Arial"/>
                <a:cs typeface="Arial"/>
                <a:sym typeface="Arial"/>
              </a:rPr>
              <a:t>https://doi.org/10.5194/essd-15-5301-2023</a:t>
            </a:r>
            <a:endParaRPr sz="1400" b="0" i="0" u="sng" strike="noStrike" cap="none" dirty="0">
              <a:solidFill>
                <a:schemeClr val="dk1"/>
              </a:solidFill>
              <a:latin typeface="Arial"/>
              <a:ea typeface="Arial"/>
              <a:cs typeface="Arial"/>
              <a:sym typeface="Arial"/>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We also thanks the Fondation BNP Paribas for supporting the Global Carbon Atlas and the Integrated Carbon Observation System (ICOS) for hosting our data.</a:t>
            </a:r>
            <a:endParaRPr sz="18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chemeClr val="dk1"/>
              </a:buClr>
              <a:buSzPts val="1400"/>
              <a:buFont typeface="Calibri"/>
              <a:buNone/>
            </a:pPr>
            <a:endParaRPr sz="1400" b="0" i="0" u="none" strike="noStrike" cap="none" dirty="0">
              <a:solidFill>
                <a:srgbClr val="4083B7"/>
              </a:solidFill>
              <a:latin typeface="Calibri"/>
              <a:ea typeface="Calibri"/>
              <a:cs typeface="Calibri"/>
              <a:sym typeface="Calibri"/>
            </a:endParaRPr>
          </a:p>
          <a:p>
            <a:pPr marL="0" marR="0" lvl="0" indent="0" algn="ctr" rtl="0">
              <a:lnSpc>
                <a:spcPct val="100000"/>
              </a:lnSpc>
              <a:spcBef>
                <a:spcPts val="280"/>
              </a:spcBef>
              <a:spcAft>
                <a:spcPts val="0"/>
              </a:spcAft>
              <a:buClr>
                <a:srgbClr val="4C9BDB"/>
              </a:buClr>
              <a:buSzPts val="1400"/>
              <a:buFont typeface="Calibri"/>
              <a:buNone/>
            </a:pPr>
            <a:r>
              <a:rPr lang="en-GB" sz="1400" b="0" i="0" u="none" strike="noStrike" cap="none" dirty="0">
                <a:solidFill>
                  <a:srgbClr val="4083B7"/>
                </a:solidFill>
                <a:latin typeface="Calibri"/>
                <a:ea typeface="Calibri"/>
                <a:cs typeface="Calibri"/>
                <a:sym typeface="Calibri"/>
              </a:rPr>
              <a:t>This presentation was created by Robbie Andrew and Pierre Friedlingstein with Pep Canadell, Glen Peters and Corinne Le Quéré in support of the international carbon research community.</a:t>
            </a:r>
            <a:endParaRPr sz="1800" b="0" i="0" u="none" strike="noStrike" cap="none" dirty="0">
              <a:solidFill>
                <a:srgbClr val="4083B7"/>
              </a:solidFill>
              <a:latin typeface="Calibri"/>
              <a:ea typeface="Calibri"/>
              <a:cs typeface="Calibri"/>
              <a:sym typeface="Calibri"/>
            </a:endParaRPr>
          </a:p>
        </p:txBody>
      </p:sp>
      <p:pic>
        <p:nvPicPr>
          <p:cNvPr id="628" name="Google Shape;628;p62"/>
          <p:cNvPicPr preferRelativeResize="0"/>
          <p:nvPr/>
        </p:nvPicPr>
        <p:blipFill>
          <a:blip r:embed="rId6">
            <a:extLst>
              <a:ext uri="{96DAC541-7B7A-43D3-8B79-37D633B846F1}">
                <asvg:svgBlip xmlns:asvg="http://schemas.microsoft.com/office/drawing/2016/SVG/main" r:embed="rId7"/>
              </a:ext>
            </a:extLst>
          </a:blip>
          <a:srcRect/>
          <a:stretch/>
        </p:blipFill>
        <p:spPr>
          <a:xfrm>
            <a:off x="6234518" y="5037095"/>
            <a:ext cx="754839" cy="754839"/>
          </a:xfrm>
          <a:prstGeom prst="rect">
            <a:avLst/>
          </a:prstGeom>
          <a:noFill/>
          <a:ln>
            <a:noFill/>
          </a:ln>
        </p:spPr>
      </p:pic>
      <p:pic>
        <p:nvPicPr>
          <p:cNvPr id="629" name="Google Shape;629;p62"/>
          <p:cNvPicPr preferRelativeResize="0"/>
          <p:nvPr/>
        </p:nvPicPr>
        <p:blipFill rotWithShape="1">
          <a:blip r:embed="rId8">
            <a:alphaModFix/>
          </a:blip>
          <a:srcRect/>
          <a:stretch/>
        </p:blipFill>
        <p:spPr>
          <a:xfrm>
            <a:off x="1554658" y="5109680"/>
            <a:ext cx="2222984" cy="609037"/>
          </a:xfrm>
          <a:prstGeom prst="rect">
            <a:avLst/>
          </a:prstGeom>
          <a:noFill/>
          <a:ln>
            <a:noFill/>
          </a:ln>
        </p:spPr>
      </p:pic>
      <p:pic>
        <p:nvPicPr>
          <p:cNvPr id="630" name="Google Shape;630;p62" descr="C:\Users\Robbie\Downloads\WCRP-logo-for-white-background.png"/>
          <p:cNvPicPr preferRelativeResize="0"/>
          <p:nvPr/>
        </p:nvPicPr>
        <p:blipFill rotWithShape="1">
          <a:blip r:embed="rId9">
            <a:alphaModFix/>
          </a:blip>
          <a:srcRect/>
          <a:stretch/>
        </p:blipFill>
        <p:spPr>
          <a:xfrm>
            <a:off x="4813824" y="3820531"/>
            <a:ext cx="1342214" cy="563408"/>
          </a:xfrm>
          <a:prstGeom prst="rect">
            <a:avLst/>
          </a:prstGeom>
          <a:noFill/>
          <a:ln>
            <a:noFill/>
          </a:ln>
        </p:spPr>
      </p:pic>
      <p:pic>
        <p:nvPicPr>
          <p:cNvPr id="631" name="Google Shape;631;p62"/>
          <p:cNvPicPr preferRelativeResize="0"/>
          <p:nvPr/>
        </p:nvPicPr>
        <p:blipFill rotWithShape="1">
          <a:blip r:embed="rId10">
            <a:alphaModFix/>
          </a:blip>
          <a:srcRect l="11553" r="11628"/>
          <a:stretch/>
        </p:blipFill>
        <p:spPr>
          <a:xfrm>
            <a:off x="9006169" y="6079776"/>
            <a:ext cx="2062481" cy="589213"/>
          </a:xfrm>
          <a:prstGeom prst="rect">
            <a:avLst/>
          </a:prstGeom>
          <a:noFill/>
          <a:ln>
            <a:noFill/>
          </a:ln>
        </p:spPr>
      </p:pic>
      <p:pic>
        <p:nvPicPr>
          <p:cNvPr id="632" name="Google Shape;632;p62">
            <a:hlinkClick r:id="rId11"/>
          </p:cNvPr>
          <p:cNvPicPr preferRelativeResize="0"/>
          <p:nvPr/>
        </p:nvPicPr>
        <p:blipFill>
          <a:blip r:embed="rId12">
            <a:extLst>
              <a:ext uri="{96DAC541-7B7A-43D3-8B79-37D633B846F1}">
                <asvg:svgBlip xmlns:asvg="http://schemas.microsoft.com/office/drawing/2016/SVG/main" r:embed="rId13"/>
              </a:ext>
            </a:extLst>
          </a:blip>
          <a:srcRect/>
          <a:stretch/>
        </p:blipFill>
        <p:spPr>
          <a:xfrm>
            <a:off x="7884993" y="5915664"/>
            <a:ext cx="600766" cy="773894"/>
          </a:xfrm>
          <a:prstGeom prst="rect">
            <a:avLst/>
          </a:prstGeom>
          <a:noFill/>
          <a:ln>
            <a:noFill/>
          </a:ln>
        </p:spPr>
      </p:pic>
      <p:pic>
        <p:nvPicPr>
          <p:cNvPr id="633" name="Google Shape;633;p62"/>
          <p:cNvPicPr preferRelativeResize="0"/>
          <p:nvPr/>
        </p:nvPicPr>
        <p:blipFill rotWithShape="1">
          <a:blip r:embed="rId14">
            <a:alphaModFix/>
          </a:blip>
          <a:srcRect l="24931" t="20134" r="24792" b="22981"/>
          <a:stretch/>
        </p:blipFill>
        <p:spPr>
          <a:xfrm>
            <a:off x="5126246" y="5980945"/>
            <a:ext cx="1210056" cy="786875"/>
          </a:xfrm>
          <a:prstGeom prst="rect">
            <a:avLst/>
          </a:prstGeom>
          <a:noFill/>
          <a:ln>
            <a:noFill/>
          </a:ln>
        </p:spPr>
      </p:pic>
      <p:pic>
        <p:nvPicPr>
          <p:cNvPr id="634" name="Google Shape;634;p62"/>
          <p:cNvPicPr preferRelativeResize="0"/>
          <p:nvPr/>
        </p:nvPicPr>
        <p:blipFill>
          <a:blip r:embed="rId15">
            <a:extLst>
              <a:ext uri="{96DAC541-7B7A-43D3-8B79-37D633B846F1}">
                <asvg:svgBlip xmlns:asvg="http://schemas.microsoft.com/office/drawing/2016/SVG/main" r:embed="rId16"/>
              </a:ext>
            </a:extLst>
          </a:blip>
          <a:srcRect/>
          <a:stretch/>
        </p:blipFill>
        <p:spPr>
          <a:xfrm>
            <a:off x="1114760" y="5892542"/>
            <a:ext cx="1707092" cy="963681"/>
          </a:xfrm>
          <a:prstGeom prst="rect">
            <a:avLst/>
          </a:prstGeom>
          <a:noFill/>
          <a:ln>
            <a:noFill/>
          </a:ln>
        </p:spPr>
      </p:pic>
      <p:pic>
        <p:nvPicPr>
          <p:cNvPr id="635" name="Google Shape;635;p62" descr="C:\Users\Robbie\Downloads\Stanford_logo.png"/>
          <p:cNvPicPr preferRelativeResize="0"/>
          <p:nvPr/>
        </p:nvPicPr>
        <p:blipFill rotWithShape="1">
          <a:blip r:embed="rId17" cstate="hqprint">
            <a:alphaModFix/>
            <a:extLst>
              <a:ext uri="{28A0092B-C50C-407E-A947-70E740481C1C}">
                <a14:useLocalDpi xmlns:a14="http://schemas.microsoft.com/office/drawing/2010/main"/>
              </a:ext>
            </a:extLst>
          </a:blip>
          <a:srcRect/>
          <a:stretch/>
        </p:blipFill>
        <p:spPr>
          <a:xfrm>
            <a:off x="6732983" y="6028575"/>
            <a:ext cx="631599" cy="691615"/>
          </a:xfrm>
          <a:prstGeom prst="rect">
            <a:avLst/>
          </a:prstGeom>
          <a:noFill/>
          <a:ln>
            <a:noFill/>
          </a:ln>
        </p:spPr>
      </p:pic>
      <p:pic>
        <p:nvPicPr>
          <p:cNvPr id="638" name="Google Shape;638;p62" descr="Logo&#10;&#10;Description automatically generated"/>
          <p:cNvPicPr preferRelativeResize="0"/>
          <p:nvPr/>
        </p:nvPicPr>
        <p:blipFill rotWithShape="1">
          <a:blip r:embed="rId18">
            <a:alphaModFix/>
          </a:blip>
          <a:srcRect/>
          <a:stretch/>
        </p:blipFill>
        <p:spPr>
          <a:xfrm>
            <a:off x="4115705" y="4975015"/>
            <a:ext cx="1530921" cy="878366"/>
          </a:xfrm>
          <a:prstGeom prst="rect">
            <a:avLst/>
          </a:prstGeom>
          <a:noFill/>
          <a:ln>
            <a:noFill/>
          </a:ln>
        </p:spPr>
      </p:pic>
      <p:pic>
        <p:nvPicPr>
          <p:cNvPr id="4" name="Google Shape;614;p62">
            <a:extLst>
              <a:ext uri="{FF2B5EF4-FFF2-40B4-BE49-F238E27FC236}">
                <a16:creationId xmlns:a16="http://schemas.microsoft.com/office/drawing/2014/main" id="{311F52D7-8FBA-EBFE-E24B-7100E58DF8EE}"/>
              </a:ext>
            </a:extLst>
          </p:cNvPr>
          <p:cNvPicPr preferRelativeResize="0"/>
          <p:nvPr/>
        </p:nvPicPr>
        <p:blipFill>
          <a:blip r:embed="rId19">
            <a:extLst>
              <a:ext uri="{96DAC541-7B7A-43D3-8B79-37D633B846F1}">
                <asvg:svgBlip xmlns:asvg="http://schemas.microsoft.com/office/drawing/2016/SVG/main" r:embed="rId20"/>
              </a:ext>
            </a:extLst>
          </a:blip>
          <a:srcRect/>
          <a:stretch/>
        </p:blipFill>
        <p:spPr>
          <a:xfrm>
            <a:off x="2944543" y="5763453"/>
            <a:ext cx="1798006" cy="1183945"/>
          </a:xfrm>
          <a:prstGeom prst="rect">
            <a:avLst/>
          </a:prstGeom>
          <a:noFill/>
          <a:ln>
            <a:noFill/>
          </a:ln>
        </p:spPr>
      </p:pic>
      <p:pic>
        <p:nvPicPr>
          <p:cNvPr id="2" name="Google Shape;622;p62">
            <a:hlinkClick r:id="rId21"/>
            <a:extLst>
              <a:ext uri="{FF2B5EF4-FFF2-40B4-BE49-F238E27FC236}">
                <a16:creationId xmlns:a16="http://schemas.microsoft.com/office/drawing/2014/main" id="{C0D1ED6D-43D8-6450-D8EC-6F7FA05A37F3}"/>
              </a:ext>
            </a:extLst>
          </p:cNvPr>
          <p:cNvPicPr preferRelativeResize="0"/>
          <p:nvPr/>
        </p:nvPicPr>
        <p:blipFill>
          <a:blip r:embed="rId22"/>
          <a:srcRect/>
          <a:stretch/>
        </p:blipFill>
        <p:spPr>
          <a:xfrm>
            <a:off x="7513208" y="5173976"/>
            <a:ext cx="1647177" cy="44546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3"/>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4400"/>
              <a:buFont typeface="Calibri"/>
              <a:buNone/>
            </a:pPr>
            <a:r>
              <a:rPr lang="en-GB" noProof="1">
                <a:solidFill>
                  <a:srgbClr val="4083B7"/>
                </a:solidFill>
              </a:rPr>
              <a:t>Additional Figures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4"/>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651" name="Google Shape;651;p64"/>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Fossil CO</a:t>
            </a:r>
            <a:r>
              <a:rPr lang="en-GB" sz="3959" baseline="-25000" noProof="1">
                <a:solidFill>
                  <a:srgbClr val="4083B7"/>
                </a:solidFill>
              </a:rPr>
              <a:t>2</a:t>
            </a:r>
            <a:endParaRPr lang="en-GB" sz="3959" noProof="1">
              <a:solidFill>
                <a:srgbClr val="4083B7"/>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Emissions changes 2021–2023</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from coal in China and India have been a core reason for global growth. Both 2022 and 2023 were marked by post-pandemic recovery in international aviation (bunkers).</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86" name="Google Shape;686;p68"/>
          <p:cNvPicPr preferRelativeResize="0">
            <a:picLocks noGrp="1"/>
          </p:cNvPicPr>
          <p:nvPr>
            <p:ph type="pic" idx="2"/>
          </p:nvPr>
        </p:nvPicPr>
        <p:blipFill>
          <a:blip r:embed="rId5"/>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2769746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Emissions</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Emissions by country from 2000 to 2023, with the growth rates </a:t>
            </a:r>
            <a:br>
              <a:rPr lang="en-GB" noProof="1">
                <a:solidFill>
                  <a:srgbClr val="4083B7"/>
                </a:solidFill>
              </a:rPr>
            </a:br>
            <a:r>
              <a:rPr lang="en-GB" noProof="1">
                <a:solidFill>
                  <a:srgbClr val="4083B7"/>
                </a:solidFill>
              </a:rPr>
              <a:t>indicated for the more recent period of 2018 to 2023</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86" name="Google Shape;686;p68"/>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930316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License </a:t>
            </a:r>
          </a:p>
        </p:txBody>
      </p:sp>
      <p:sp>
        <p:nvSpPr>
          <p:cNvPr id="109" name="Google Shape;109;p7"/>
          <p:cNvSpPr/>
          <p:nvPr/>
        </p:nvSpPr>
        <p:spPr>
          <a:xfrm>
            <a:off x="1689618" y="2291080"/>
            <a:ext cx="8885970"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Our intention is that these figures and data are used. That’s why they’re released under the </a:t>
            </a:r>
            <a:r>
              <a:rPr lang="en-GB" sz="1800" b="0" i="1" u="none" strike="noStrike" cap="none">
                <a:solidFill>
                  <a:srgbClr val="4083B7"/>
                </a:solidFill>
                <a:latin typeface="Calibri"/>
                <a:ea typeface="Calibri"/>
                <a:cs typeface="Calibri"/>
                <a:sym typeface="Calibri"/>
              </a:rPr>
              <a:t>Creative Commons Attribution 4.0 International license</a:t>
            </a:r>
            <a:r>
              <a:rPr lang="en-GB" sz="1800" b="0" i="0" u="none" strike="noStrike" cap="none">
                <a:solidFill>
                  <a:srgbClr val="4083B7"/>
                </a:solidFill>
                <a:latin typeface="Calibri"/>
                <a:ea typeface="Calibri"/>
                <a:cs typeface="Calibri"/>
                <a:sym typeface="Calibri"/>
              </a:rPr>
              <a:t>. Simply put, you may freely copy and modify these figures and data, and use them in both commercial and non-commercial works, as long as you give credit to the Global Carbon Project.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If you’re just tweeting a figure or using a figure in a presentation, then it already says at the bottom that it’s by the Global Carbon Project, so you’re good to go! If you use the data directly or modify the figure then you will need to make sure the attribution is in place.</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For details on the license, visit the </a:t>
            </a:r>
            <a:r>
              <a:rPr lang="en-GB" sz="1800" b="0" i="0" u="sng" strike="noStrike" cap="none">
                <a:solidFill>
                  <a:srgbClr val="4083B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Commons website</a:t>
            </a:r>
            <a:r>
              <a:rPr lang="en-GB" sz="1800" b="0" i="0" u="none" strike="noStrike" cap="none">
                <a:solidFill>
                  <a:srgbClr val="4083B7"/>
                </a:solidFill>
                <a:latin typeface="Calibri"/>
                <a:ea typeface="Calibri"/>
                <a:cs typeface="Calibri"/>
                <a:sym typeface="Calibri"/>
              </a:rPr>
              <a:t>.</a:t>
            </a:r>
            <a:endParaRPr sz="1400" b="0" i="0" u="none" strike="noStrike" cap="none">
              <a:solidFill>
                <a:srgbClr val="4083B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083B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4083B7"/>
                </a:solidFill>
                <a:latin typeface="Calibri"/>
                <a:ea typeface="Calibri"/>
                <a:cs typeface="Calibri"/>
                <a:sym typeface="Calibri"/>
              </a:rPr>
              <a:t>Suggested citation for use in a book: “Used with permission of the Global Carbon Project under the Creative Commons Attribution 4.0 International license.”</a:t>
            </a:r>
            <a:endParaRPr sz="1400" b="0" i="0" u="none" strike="noStrike" cap="none">
              <a:solidFill>
                <a:srgbClr val="4083B7"/>
              </a:solidFill>
              <a:latin typeface="Arial"/>
              <a:ea typeface="Arial"/>
              <a:cs typeface="Arial"/>
              <a:sym typeface="Arial"/>
            </a:endParaRPr>
          </a:p>
        </p:txBody>
      </p:sp>
      <p:pic>
        <p:nvPicPr>
          <p:cNvPr id="110" name="Google Shape;110;p7"/>
          <p:cNvPicPr preferRelativeResize="0"/>
          <p:nvPr/>
        </p:nvPicPr>
        <p:blipFill rotWithShape="1">
          <a:blip r:embed="rId4">
            <a:alphaModFix/>
          </a:blip>
          <a:srcRect/>
          <a:stretch/>
        </p:blipFill>
        <p:spPr>
          <a:xfrm>
            <a:off x="4191764" y="935881"/>
            <a:ext cx="3808472" cy="12513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Per capita CO</a:t>
            </a:r>
            <a:r>
              <a:rPr lang="en-GB" baseline="-25000" noProof="1">
                <a:solidFill>
                  <a:srgbClr val="4083B7"/>
                </a:solidFill>
              </a:rPr>
              <a:t>2</a:t>
            </a:r>
            <a:r>
              <a:rPr lang="en-GB" noProof="1">
                <a:solidFill>
                  <a:srgbClr val="4083B7"/>
                </a:solidFill>
              </a:rPr>
              <a:t> emissions</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endParaRPr lang="en-GB" noProof="1">
              <a:solidFill>
                <a:srgbClr val="4083B7"/>
              </a:solidFill>
            </a:endParaRP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86" name="Google Shape;686;p68"/>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2" cy="4545209"/>
          </a:xfrm>
          <a:prstGeom prst="rect">
            <a:avLst/>
          </a:prstGeom>
          <a:noFill/>
          <a:ln>
            <a:noFill/>
          </a:ln>
        </p:spPr>
      </p:pic>
    </p:spTree>
    <p:extLst>
      <p:ext uri="{BB962C8B-B14F-4D97-AF65-F5344CB8AC3E}">
        <p14:creationId xmlns:p14="http://schemas.microsoft.com/office/powerpoint/2010/main" val="457487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8"/>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Top emitters: Fossil CO</a:t>
            </a:r>
            <a:r>
              <a:rPr lang="en-GB" baseline="-25000" noProof="1">
                <a:solidFill>
                  <a:srgbClr val="4083B7"/>
                </a:solidFill>
              </a:rPr>
              <a:t>2</a:t>
            </a:r>
            <a:r>
              <a:rPr lang="en-GB" noProof="1">
                <a:solidFill>
                  <a:srgbClr val="4083B7"/>
                </a:solidFill>
              </a:rPr>
              <a:t> Emission Intensity</a:t>
            </a:r>
          </a:p>
        </p:txBody>
      </p:sp>
      <p:sp>
        <p:nvSpPr>
          <p:cNvPr id="684" name="Google Shape;684;p6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Emission intensity (emission per unit economic output) generally declines over time.</a:t>
            </a:r>
            <a:br>
              <a:rPr lang="en-GB" noProof="1">
                <a:solidFill>
                  <a:srgbClr val="4083B7"/>
                </a:solidFill>
              </a:rPr>
            </a:br>
            <a:r>
              <a:rPr lang="en-GB" noProof="1">
                <a:solidFill>
                  <a:srgbClr val="4083B7"/>
                </a:solidFill>
              </a:rPr>
              <a:t>In many countries, these declines are insufficient to overcome economic growth.</a:t>
            </a:r>
          </a:p>
        </p:txBody>
      </p:sp>
      <p:sp>
        <p:nvSpPr>
          <p:cNvPr id="685" name="Google Shape;685;p6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is measured in purchasing power parity (PPP) terms in 2017 US dollars.</a:t>
            </a:r>
          </a:p>
          <a:p>
            <a:pPr marL="0" lvl="0" indent="0" algn="ctr" rtl="0">
              <a:lnSpc>
                <a:spcPct val="100000"/>
              </a:lnSpc>
              <a:spcBef>
                <a:spcPts val="28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686" name="Google Shape;686;p68"/>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2" cy="454520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6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Kaya decomposition</a:t>
            </a:r>
          </a:p>
        </p:txBody>
      </p:sp>
      <p:sp>
        <p:nvSpPr>
          <p:cNvPr id="693" name="Google Shape;693;p6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Kaya decomposition illustrates that relative decoupling of economic growth from CO</a:t>
            </a:r>
            <a:r>
              <a:rPr lang="en-GB" baseline="-25000" noProof="1">
                <a:solidFill>
                  <a:srgbClr val="4083B7"/>
                </a:solidFill>
              </a:rPr>
              <a:t>2</a:t>
            </a:r>
            <a:r>
              <a:rPr lang="en-GB" noProof="1">
                <a:solidFill>
                  <a:srgbClr val="4083B7"/>
                </a:solidFill>
              </a:rPr>
              <a:t> emissions </a:t>
            </a:r>
            <a:br>
              <a:rPr lang="en-GB" noProof="1">
                <a:solidFill>
                  <a:srgbClr val="4083B7"/>
                </a:solidFill>
              </a:rPr>
            </a:br>
            <a:r>
              <a:rPr lang="en-GB" noProof="1">
                <a:solidFill>
                  <a:srgbClr val="4083B7"/>
                </a:solidFill>
              </a:rPr>
              <a:t>is driven by improved energy intensity (Energy/GDP) and, recently, carbon intensity of energy (CO</a:t>
            </a:r>
            <a:r>
              <a:rPr lang="en-GB" baseline="-25000" noProof="1">
                <a:solidFill>
                  <a:srgbClr val="4083B7"/>
                </a:solidFill>
              </a:rPr>
              <a:t>2</a:t>
            </a:r>
            <a:r>
              <a:rPr lang="en-GB" noProof="1">
                <a:solidFill>
                  <a:srgbClr val="4083B7"/>
                </a:solidFill>
              </a:rPr>
              <a:t>/Energy)</a:t>
            </a:r>
          </a:p>
        </p:txBody>
      </p:sp>
      <p:pic>
        <p:nvPicPr>
          <p:cNvPr id="694" name="Google Shape;694;p69"/>
          <p:cNvPicPr preferRelativeResize="0">
            <a:picLocks noGrp="1"/>
          </p:cNvPicPr>
          <p:nvPr>
            <p:ph type="pic" idx="2"/>
          </p:nvPr>
        </p:nvPicPr>
        <p:blipFill>
          <a:blip r:embed="rId3">
            <a:extLst>
              <a:ext uri="{96DAC541-7B7A-43D3-8B79-37D633B846F1}">
                <asvg:svgBlip xmlns:asvg="http://schemas.microsoft.com/office/drawing/2016/SVG/main" r:embed="rId4"/>
              </a:ext>
            </a:extLst>
          </a:blip>
          <a:srcRect/>
          <a:stretch/>
        </p:blipFill>
        <p:spPr>
          <a:xfrm>
            <a:off x="2064001" y="1508945"/>
            <a:ext cx="8081258" cy="4545707"/>
          </a:xfrm>
          <a:prstGeom prst="rect">
            <a:avLst/>
          </a:prstGeom>
          <a:noFill/>
          <a:ln>
            <a:noFill/>
          </a:ln>
        </p:spPr>
      </p:pic>
      <p:sp>
        <p:nvSpPr>
          <p:cNvPr id="695" name="Google Shape;695;p6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(economic activity)</a:t>
            </a:r>
            <a:br>
              <a:rPr lang="en-GB" noProof="1">
                <a:solidFill>
                  <a:srgbClr val="4083B7"/>
                </a:solidFill>
              </a:rPr>
            </a:br>
            <a:r>
              <a:rPr lang="en-GB" noProof="1">
                <a:solidFill>
                  <a:srgbClr val="4083B7"/>
                </a:solidFill>
              </a:rPr>
              <a:t>Source: </a:t>
            </a:r>
            <a:r>
              <a:rPr lang="en-GB" u="sng" noProof="1">
                <a:solidFill>
                  <a:schemeClr val="hlink"/>
                </a:solidFill>
                <a:hlinkClick r:id="rId5"/>
              </a:rPr>
              <a:t>Friedlingstein et al 2023</a:t>
            </a:r>
            <a:r>
              <a:rPr lang="en-GB" noProof="1">
                <a:solidFill>
                  <a:srgbClr val="4083B7"/>
                </a:solidFill>
              </a:rPr>
              <a:t>; </a:t>
            </a:r>
            <a:r>
              <a:rPr lang="en-GB" u="sng" noProof="1">
                <a:solidFill>
                  <a:schemeClr val="hlink"/>
                </a:solidFill>
                <a:hlinkClick r:id="rId6"/>
              </a:rPr>
              <a:t>Global Carbon Project 2023</a:t>
            </a:r>
            <a:r>
              <a:rPr lang="en-GB" noProof="1">
                <a:solidFill>
                  <a:srgbClr val="4083B7"/>
                </a:solidFill>
              </a:rPr>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0"/>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 intensity</a:t>
            </a:r>
          </a:p>
        </p:txBody>
      </p:sp>
      <p:sp>
        <p:nvSpPr>
          <p:cNvPr id="702" name="Google Shape;702;p70"/>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largest economies have a wide range of emission intensity of economic activity</a:t>
            </a:r>
          </a:p>
        </p:txBody>
      </p:sp>
      <p:sp>
        <p:nvSpPr>
          <p:cNvPr id="703" name="Google Shape;703;p7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latin typeface="Calibri"/>
                <a:ea typeface="Calibri"/>
                <a:cs typeface="Calibri"/>
                <a:sym typeface="Calibri"/>
              </a:rPr>
              <a:t>Emission intensity: Fossil CO</a:t>
            </a:r>
            <a:r>
              <a:rPr lang="en-GB" baseline="-25000" noProof="1">
                <a:solidFill>
                  <a:srgbClr val="4083B7"/>
                </a:solidFill>
                <a:latin typeface="Calibri"/>
                <a:ea typeface="Calibri"/>
                <a:cs typeface="Calibri"/>
                <a:sym typeface="Calibri"/>
              </a:rPr>
              <a:t>2</a:t>
            </a:r>
            <a:r>
              <a:rPr lang="en-GB" noProof="1">
                <a:solidFill>
                  <a:srgbClr val="4083B7"/>
                </a:solidFill>
                <a:latin typeface="Calibri"/>
                <a:ea typeface="Calibri"/>
                <a:cs typeface="Calibri"/>
                <a:sym typeface="Calibri"/>
              </a:rPr>
              <a:t> emissions divided by Gross Domestic Product (GDP)</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2023</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04" name="Google Shape;704;p70"/>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2" cy="454520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1"/>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per capita</a:t>
            </a:r>
          </a:p>
        </p:txBody>
      </p:sp>
      <p:sp>
        <p:nvSpPr>
          <p:cNvPr id="711" name="Google Shape;711;p71"/>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10 most populous countries span a wide range of development and emissions per capita</a:t>
            </a:r>
          </a:p>
        </p:txBody>
      </p:sp>
      <p:sp>
        <p:nvSpPr>
          <p:cNvPr id="712" name="Google Shape;712;p71"/>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Emission per capita: Fossil CO</a:t>
            </a:r>
            <a:r>
              <a:rPr lang="en-GB" baseline="-25000" noProof="1">
                <a:solidFill>
                  <a:srgbClr val="4083B7"/>
                </a:solidFill>
              </a:rPr>
              <a:t>2</a:t>
            </a:r>
            <a:r>
              <a:rPr lang="en-GB" noProof="1">
                <a:solidFill>
                  <a:srgbClr val="4083B7"/>
                </a:solidFill>
              </a:rPr>
              <a:t> emissions divided by population</a:t>
            </a:r>
            <a:br>
              <a:rPr lang="en-GB" noProof="1">
                <a:solidFill>
                  <a:srgbClr val="4083B7"/>
                </a:solidFill>
                <a:latin typeface="Calibri"/>
                <a:ea typeface="Calibri"/>
                <a:cs typeface="Calibri"/>
                <a:sym typeface="Calibri"/>
              </a:rPr>
            </a:br>
            <a:r>
              <a:rPr lang="en-GB" noProof="1">
                <a:solidFill>
                  <a:srgbClr val="4083B7"/>
                </a:solidFill>
                <a:latin typeface="Calibri"/>
                <a:ea typeface="Calibri"/>
                <a:cs typeface="Calibri"/>
                <a:sym typeface="Calibri"/>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latin typeface="Calibri"/>
                <a:ea typeface="Calibri"/>
                <a:cs typeface="Calibri"/>
                <a:sym typeface="Calibri"/>
                <a:hlinkClick r:id="rId4"/>
              </a:rPr>
              <a:t>Global Carbon Project 2023</a:t>
            </a:r>
            <a:r>
              <a:rPr lang="en-GB" noProof="1">
                <a:solidFill>
                  <a:srgbClr val="4083B7"/>
                </a:solidFill>
                <a:latin typeface="Calibri"/>
                <a:ea typeface="Calibri"/>
                <a:cs typeface="Calibri"/>
                <a:sym typeface="Calibri"/>
              </a:rPr>
              <a:t> </a:t>
            </a:r>
            <a:endParaRPr lang="en-GB" noProof="1">
              <a:solidFill>
                <a:srgbClr val="4083B7"/>
              </a:solidFill>
            </a:endParaRPr>
          </a:p>
        </p:txBody>
      </p:sp>
      <p:pic>
        <p:nvPicPr>
          <p:cNvPr id="713" name="Google Shape;713;p71"/>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2" cy="454520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72"/>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Alternative rankings of countries</a:t>
            </a:r>
          </a:p>
        </p:txBody>
      </p:sp>
      <p:sp>
        <p:nvSpPr>
          <p:cNvPr id="720" name="Google Shape;720;p72"/>
          <p:cNvSpPr txBox="1">
            <a:spLocks noGrp="1"/>
          </p:cNvSpPr>
          <p:nvPr>
            <p:ph type="body" idx="1"/>
          </p:nvPr>
        </p:nvSpPr>
        <p:spPr>
          <a:xfrm>
            <a:off x="1955800" y="823913"/>
            <a:ext cx="8280400"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responsibility of individual countries depends on perspective.</a:t>
            </a:r>
            <a:br>
              <a:rPr lang="en-GB" noProof="1">
                <a:solidFill>
                  <a:srgbClr val="4083B7"/>
                </a:solidFill>
              </a:rPr>
            </a:br>
            <a:r>
              <a:rPr lang="en-GB" noProof="1">
                <a:solidFill>
                  <a:srgbClr val="4083B7"/>
                </a:solidFill>
              </a:rPr>
              <a:t>Bars indicate fossil CO</a:t>
            </a:r>
            <a:r>
              <a:rPr lang="en-GB" baseline="-25000" noProof="1">
                <a:solidFill>
                  <a:srgbClr val="4083B7"/>
                </a:solidFill>
              </a:rPr>
              <a:t>2</a:t>
            </a:r>
            <a:r>
              <a:rPr lang="en-GB" noProof="1">
                <a:solidFill>
                  <a:srgbClr val="4083B7"/>
                </a:solidFill>
              </a:rPr>
              <a:t> emissions, population, and GDP.</a:t>
            </a:r>
          </a:p>
        </p:txBody>
      </p:sp>
      <p:sp>
        <p:nvSpPr>
          <p:cNvPr id="721" name="Google Shape;721;p72"/>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GDP: Gross Domestic Product in Market Exchange Rates (MER) and Purchasing Power Parity (PPP)</a:t>
            </a:r>
            <a:br>
              <a:rPr lang="en-GB" noProof="1">
                <a:solidFill>
                  <a:srgbClr val="4083B7"/>
                </a:solidFill>
              </a:rPr>
            </a:br>
            <a:r>
              <a:rPr lang="en-GB" noProof="1">
                <a:solidFill>
                  <a:srgbClr val="4083B7"/>
                </a:solidFill>
              </a:rPr>
              <a:t>Source: </a:t>
            </a:r>
            <a:r>
              <a:rPr lang="en-GB" noProof="1">
                <a:solidFill>
                  <a:srgbClr val="4083B7"/>
                </a:solidFill>
                <a:hlinkClick r:id="rId3"/>
              </a:rPr>
              <a:t>United Nations</a:t>
            </a:r>
            <a:r>
              <a:rPr lang="en-GB" noProof="1">
                <a:solidFill>
                  <a:srgbClr val="4083B7"/>
                </a:solidFill>
              </a:rPr>
              <a:t>; </a:t>
            </a:r>
            <a:r>
              <a:rPr lang="en-GB" u="sng" noProof="1">
                <a:solidFill>
                  <a:schemeClr val="hlink"/>
                </a:solidFill>
                <a:hlinkClick r:id="rId4"/>
              </a:rPr>
              <a:t>Friedlingstein et al 2023</a:t>
            </a:r>
            <a:r>
              <a:rPr lang="en-GB" noProof="1">
                <a:solidFill>
                  <a:srgbClr val="4083B7"/>
                </a:solidFill>
              </a:rPr>
              <a:t>; </a:t>
            </a:r>
            <a:r>
              <a:rPr lang="en-GB" u="sng" noProof="1">
                <a:solidFill>
                  <a:schemeClr val="hlink"/>
                </a:solidFill>
                <a:hlinkClick r:id="rId5"/>
              </a:rPr>
              <a:t>Global Carbon Project 2023</a:t>
            </a:r>
            <a:endParaRPr lang="en-GB" noProof="1"/>
          </a:p>
        </p:txBody>
      </p:sp>
      <p:pic>
        <p:nvPicPr>
          <p:cNvPr id="722" name="Google Shape;722;p72"/>
          <p:cNvPicPr preferRelativeResize="0">
            <a:picLocks noGrp="1"/>
          </p:cNvPicPr>
          <p:nvPr>
            <p:ph type="pic" idx="2"/>
          </p:nvPr>
        </p:nvPicPr>
        <p:blipFill>
          <a:blip r:embed="rId6">
            <a:extLst>
              <a:ext uri="{96DAC541-7B7A-43D3-8B79-37D633B846F1}">
                <asvg:svgBlip xmlns:asvg="http://schemas.microsoft.com/office/drawing/2016/SVG/main" r:embed="rId7"/>
              </a:ext>
            </a:extLst>
          </a:blip>
          <a:srcRect/>
          <a:stretch/>
        </p:blipFill>
        <p:spPr>
          <a:xfrm>
            <a:off x="2064006" y="1507395"/>
            <a:ext cx="8080372" cy="454520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Breakdown of global fossil CO</a:t>
            </a:r>
            <a:r>
              <a:rPr lang="en-GB" baseline="-25000" noProof="1">
                <a:solidFill>
                  <a:srgbClr val="4083B7"/>
                </a:solidFill>
              </a:rPr>
              <a:t>2</a:t>
            </a:r>
            <a:r>
              <a:rPr lang="en-GB" noProof="1">
                <a:solidFill>
                  <a:srgbClr val="4083B7"/>
                </a:solidFill>
              </a:rPr>
              <a:t> emissions by country</a:t>
            </a:r>
          </a:p>
        </p:txBody>
      </p:sp>
      <p:sp>
        <p:nvSpPr>
          <p:cNvPr id="729" name="Google Shape;729;p73"/>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730" name="Google Shape;730;p7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2" cy="454520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4"/>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a:t>
            </a:r>
          </a:p>
        </p:txBody>
      </p:sp>
      <p:sp>
        <p:nvSpPr>
          <p:cNvPr id="737" name="Google Shape;737;p74"/>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Asia dominates global fossil CO</a:t>
            </a:r>
            <a:r>
              <a:rPr lang="en-GB" baseline="-25000" noProof="1">
                <a:solidFill>
                  <a:srgbClr val="4083B7"/>
                </a:solidFill>
              </a:rPr>
              <a:t>2</a:t>
            </a:r>
            <a:r>
              <a:rPr lang="en-GB" noProof="1">
                <a:solidFill>
                  <a:srgbClr val="4083B7"/>
                </a:solidFill>
              </a:rPr>
              <a:t> emissions, while emissions in North America</a:t>
            </a:r>
            <a:br>
              <a:rPr lang="en-GB" noProof="1">
                <a:solidFill>
                  <a:srgbClr val="4083B7"/>
                </a:solidFill>
              </a:rPr>
            </a:br>
            <a:r>
              <a:rPr lang="en-GB" noProof="1">
                <a:solidFill>
                  <a:srgbClr val="4083B7"/>
                </a:solidFill>
              </a:rPr>
              <a:t>are of similar size to those in Europe, and the Middle East is growing rapidly.</a:t>
            </a:r>
          </a:p>
        </p:txBody>
      </p:sp>
      <p:sp>
        <p:nvSpPr>
          <p:cNvPr id="738" name="Google Shape;738;p7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739" name="Google Shape;739;p74"/>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5"/>
          <p:cNvSpPr txBox="1">
            <a:spLocks noGrp="1"/>
          </p:cNvSpPr>
          <p:nvPr>
            <p:ph type="title"/>
          </p:nvPr>
        </p:nvSpPr>
        <p:spPr>
          <a:xfrm>
            <a:off x="3380108" y="119647"/>
            <a:ext cx="7287892"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Fossil CO</a:t>
            </a:r>
            <a:r>
              <a:rPr lang="en-GB" baseline="-25000" noProof="1">
                <a:solidFill>
                  <a:srgbClr val="4083B7"/>
                </a:solidFill>
              </a:rPr>
              <a:t>2</a:t>
            </a:r>
            <a:r>
              <a:rPr lang="en-GB" noProof="1">
                <a:solidFill>
                  <a:srgbClr val="4083B7"/>
                </a:solidFill>
              </a:rPr>
              <a:t> emissions by continent: per capita</a:t>
            </a:r>
          </a:p>
        </p:txBody>
      </p:sp>
      <p:sp>
        <p:nvSpPr>
          <p:cNvPr id="746" name="Google Shape;746;p75"/>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Oceania and North America have the highest per capita emissions, while the Middle East has recently overtaken Europe. </a:t>
            </a:r>
            <a:br>
              <a:rPr lang="en-GB" noProof="1">
                <a:solidFill>
                  <a:srgbClr val="4083B7"/>
                </a:solidFill>
              </a:rPr>
            </a:br>
            <a:r>
              <a:rPr lang="en-GB" noProof="1">
                <a:solidFill>
                  <a:srgbClr val="4083B7"/>
                </a:solidFill>
              </a:rPr>
              <a:t>Africa has by far the lowest emissions per capita.</a:t>
            </a:r>
          </a:p>
        </p:txBody>
      </p:sp>
      <p:sp>
        <p:nvSpPr>
          <p:cNvPr id="747" name="Google Shape;747;p7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endParaRPr lang="en-GB" noProof="1">
              <a:solidFill>
                <a:srgbClr val="4083B7"/>
              </a:solidFill>
            </a:endParaRPr>
          </a:p>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748" name="Google Shape;748;p75"/>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6"/>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Additional Figures</a:t>
            </a:r>
            <a:br>
              <a:rPr lang="en-GB" noProof="1">
                <a:solidFill>
                  <a:srgbClr val="4083B7"/>
                </a:solidFill>
              </a:rPr>
            </a:br>
            <a:r>
              <a:rPr lang="en-GB" noProof="1">
                <a:solidFill>
                  <a:srgbClr val="4083B7"/>
                </a:solidFill>
              </a:rPr>
              <a:t>Consumption-based Emissions</a:t>
            </a:r>
          </a:p>
        </p:txBody>
      </p:sp>
      <p:sp>
        <p:nvSpPr>
          <p:cNvPr id="755" name="Google Shape;755;p76"/>
          <p:cNvSpPr txBox="1">
            <a:spLocks noGrp="1"/>
          </p:cNvSpPr>
          <p:nvPr>
            <p:ph type="body" idx="1"/>
          </p:nvPr>
        </p:nvSpPr>
        <p:spPr>
          <a:xfrm>
            <a:off x="609600" y="4440247"/>
            <a:ext cx="10972800" cy="1633537"/>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00000"/>
              </a:lnSpc>
              <a:spcBef>
                <a:spcPts val="0"/>
              </a:spcBef>
              <a:spcAft>
                <a:spcPts val="0"/>
              </a:spcAft>
              <a:buClr>
                <a:srgbClr val="4C9BDB"/>
              </a:buClr>
              <a:buSzPct val="100000"/>
              <a:buFont typeface="Calibri"/>
              <a:buNone/>
            </a:pPr>
            <a:r>
              <a:rPr lang="en-GB" noProof="1">
                <a:solidFill>
                  <a:srgbClr val="4083B7"/>
                </a:solidFill>
              </a:rPr>
              <a:t>Consumption–based emissions allocate emissions to the location that goods and services are consumed</a:t>
            </a:r>
          </a:p>
          <a:p>
            <a:pPr marL="0" lvl="0" indent="0" algn="ctr" rtl="0">
              <a:lnSpc>
                <a:spcPct val="100000"/>
              </a:lnSpc>
              <a:spcBef>
                <a:spcPts val="448"/>
              </a:spcBef>
              <a:spcAft>
                <a:spcPts val="0"/>
              </a:spcAft>
              <a:buClr>
                <a:srgbClr val="4C9BDB"/>
              </a:buClr>
              <a:buSzPct val="100000"/>
              <a:buFont typeface="Calibri"/>
              <a:buNone/>
            </a:pPr>
            <a:endParaRPr lang="en-GB" noProof="1">
              <a:solidFill>
                <a:srgbClr val="4083B7"/>
              </a:solidFill>
            </a:endParaRPr>
          </a:p>
          <a:p>
            <a:pPr marL="0" lvl="0" indent="0" algn="ctr" rtl="0">
              <a:lnSpc>
                <a:spcPct val="100000"/>
              </a:lnSpc>
              <a:spcBef>
                <a:spcPts val="448"/>
              </a:spcBef>
              <a:spcAft>
                <a:spcPts val="0"/>
              </a:spcAft>
              <a:buClr>
                <a:srgbClr val="4C9BDB"/>
              </a:buClr>
              <a:buSzPct val="100000"/>
              <a:buFont typeface="Calibri"/>
              <a:buNone/>
            </a:pPr>
            <a:r>
              <a:rPr lang="en-GB" noProof="1">
                <a:solidFill>
                  <a:srgbClr val="4083B7"/>
                </a:solidFill>
              </a:rPr>
              <a:t> Consumption-based emissions = Production/Territorial-based emissions minus emissions embodied in exports plus the emissions embodied in imports</a:t>
            </a:r>
          </a:p>
          <a:p>
            <a:pPr marL="0" lvl="0" indent="0" algn="ctr" rtl="0">
              <a:lnSpc>
                <a:spcPct val="100000"/>
              </a:lnSpc>
              <a:spcBef>
                <a:spcPts val="448"/>
              </a:spcBef>
              <a:spcAft>
                <a:spcPts val="0"/>
              </a:spcAft>
              <a:buClr>
                <a:srgbClr val="4C9BDB"/>
              </a:buClr>
              <a:buSzPct val="100000"/>
              <a:buFont typeface="Calibri"/>
              <a:buNone/>
            </a:pPr>
            <a:endParaRPr lang="en-GB" noProof="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3379788" y="119063"/>
            <a:ext cx="7288212" cy="508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Atmospheric CO</a:t>
            </a:r>
            <a:r>
              <a:rPr lang="en-GB" baseline="-25000" noProof="1">
                <a:solidFill>
                  <a:srgbClr val="4083B7"/>
                </a:solidFill>
              </a:rPr>
              <a:t>2</a:t>
            </a:r>
            <a:r>
              <a:rPr lang="en-GB" noProof="1">
                <a:solidFill>
                  <a:srgbClr val="4083B7"/>
                </a:solidFill>
              </a:rPr>
              <a:t> concentration</a:t>
            </a:r>
          </a:p>
        </p:txBody>
      </p:sp>
      <p:sp>
        <p:nvSpPr>
          <p:cNvPr id="117" name="Google Shape;117;p8"/>
          <p:cNvSpPr txBox="1">
            <a:spLocks noGrp="1"/>
          </p:cNvSpPr>
          <p:nvPr>
            <p:ph type="body" idx="1"/>
          </p:nvPr>
        </p:nvSpPr>
        <p:spPr>
          <a:xfrm>
            <a:off x="1524008" y="823913"/>
            <a:ext cx="9144001"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global CO</a:t>
            </a:r>
            <a:r>
              <a:rPr lang="en-GB" baseline="-25000" noProof="1">
                <a:solidFill>
                  <a:srgbClr val="4083B7"/>
                </a:solidFill>
              </a:rPr>
              <a:t>2</a:t>
            </a:r>
            <a:r>
              <a:rPr lang="en-GB" noProof="1">
                <a:solidFill>
                  <a:srgbClr val="4083B7"/>
                </a:solidFill>
              </a:rPr>
              <a:t> concentration increased from </a:t>
            </a:r>
            <a:r>
              <a:rPr lang="en-GB" noProof="1">
                <a:solidFill>
                  <a:srgbClr val="4083B7"/>
                </a:solidFill>
                <a:latin typeface="Arial" panose="020B0604020202020204" pitchFamily="34" charset="0"/>
                <a:cs typeface="Arial" panose="020B0604020202020204" pitchFamily="34" charset="0"/>
              </a:rPr>
              <a:t>~</a:t>
            </a:r>
            <a:r>
              <a:rPr lang="en-GB" noProof="1">
                <a:solidFill>
                  <a:srgbClr val="4083B7"/>
                </a:solidFill>
              </a:rPr>
              <a:t>277 ppm in 1750 to 419.3 ppm in 2023 (up 51%)</a:t>
            </a:r>
          </a:p>
        </p:txBody>
      </p:sp>
      <p:sp>
        <p:nvSpPr>
          <p:cNvPr id="118" name="Google Shape;118;p8"/>
          <p:cNvSpPr txBox="1">
            <a:spLocks noGrp="1"/>
          </p:cNvSpPr>
          <p:nvPr>
            <p:ph type="body" idx="2"/>
          </p:nvPr>
        </p:nvSpPr>
        <p:spPr>
          <a:xfrm>
            <a:off x="1712922" y="5692784"/>
            <a:ext cx="8766175" cy="107791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Globally averaged surface atmospheric CO</a:t>
            </a:r>
            <a:r>
              <a:rPr lang="en-GB" baseline="-25000" noProof="1">
                <a:solidFill>
                  <a:srgbClr val="4083B7"/>
                </a:solidFill>
              </a:rPr>
              <a:t>2</a:t>
            </a:r>
            <a:r>
              <a:rPr lang="en-GB" noProof="1">
                <a:solidFill>
                  <a:srgbClr val="4083B7"/>
                </a:solidFill>
              </a:rPr>
              <a:t> concentration. Data from: NOAA-GML after 1980; </a:t>
            </a:r>
          </a:p>
          <a:p>
            <a:pPr marL="0" lvl="0" indent="0" algn="ctr" rtl="0">
              <a:lnSpc>
                <a:spcPct val="100000"/>
              </a:lnSpc>
              <a:spcBef>
                <a:spcPts val="0"/>
              </a:spcBef>
              <a:spcAft>
                <a:spcPts val="0"/>
              </a:spcAft>
              <a:buClr>
                <a:srgbClr val="4C9BDB"/>
              </a:buClr>
              <a:buSzPts val="1400"/>
              <a:buNone/>
            </a:pPr>
            <a:r>
              <a:rPr lang="en-GB" noProof="1">
                <a:solidFill>
                  <a:srgbClr val="4083B7"/>
                </a:solidFill>
              </a:rPr>
              <a:t>the Scripps Institution of Oceanography before 1980</a:t>
            </a:r>
            <a:br>
              <a:rPr lang="en-GB" noProof="1">
                <a:solidFill>
                  <a:srgbClr val="4083B7"/>
                </a:solidFill>
              </a:rPr>
            </a:br>
            <a:r>
              <a:rPr lang="en-GB" noProof="1">
                <a:solidFill>
                  <a:srgbClr val="4083B7"/>
                </a:solidFill>
              </a:rPr>
              <a:t>Source: </a:t>
            </a:r>
            <a:r>
              <a:rPr lang="en-GB" u="sng" noProof="1">
                <a:solidFill>
                  <a:schemeClr val="hlink"/>
                </a:solidFill>
                <a:hlinkClick r:id="rId3"/>
              </a:rPr>
              <a:t>NOAA-GML</a:t>
            </a:r>
            <a:r>
              <a:rPr lang="en-GB" noProof="1">
                <a:solidFill>
                  <a:srgbClr val="4083B7"/>
                </a:solidFill>
              </a:rPr>
              <a:t>; </a:t>
            </a:r>
            <a:r>
              <a:rPr lang="en-GB" u="sng" noProof="1">
                <a:solidFill>
                  <a:schemeClr val="hlink"/>
                </a:solidFill>
                <a:hlinkClick r:id="rId4"/>
              </a:rPr>
              <a:t>Scripps Institution of Oceanography</a:t>
            </a:r>
            <a:r>
              <a:rPr lang="en-GB" noProof="1">
                <a:solidFill>
                  <a:srgbClr val="4083B7"/>
                </a:solidFill>
              </a:rPr>
              <a:t>;</a:t>
            </a:r>
            <a:r>
              <a:rPr lang="en-GB" noProof="1">
                <a:solidFill>
                  <a:srgbClr val="000000"/>
                </a:solidFill>
              </a:rPr>
              <a:t> </a:t>
            </a:r>
            <a:r>
              <a:rPr lang="en-GB" u="sng" noProof="1">
                <a:solidFill>
                  <a:schemeClr val="hlink"/>
                </a:solidFill>
                <a:hlinkClick r:id="rId5"/>
              </a:rPr>
              <a:t>Friedlingstein et al 2023</a:t>
            </a:r>
            <a:r>
              <a:rPr lang="en-GB" noProof="1">
                <a:solidFill>
                  <a:srgbClr val="4083B7"/>
                </a:solidFill>
              </a:rPr>
              <a:t>; </a:t>
            </a:r>
            <a:r>
              <a:rPr lang="en-GB" u="sng" noProof="1">
                <a:solidFill>
                  <a:schemeClr val="hlink"/>
                </a:solidFill>
                <a:hlinkClick r:id="rId6"/>
              </a:rPr>
              <a:t>Global Carbon Project 2023</a:t>
            </a:r>
            <a:endParaRPr lang="en-GB" noProof="1"/>
          </a:p>
        </p:txBody>
      </p:sp>
      <p:pic>
        <p:nvPicPr>
          <p:cNvPr id="119" name="Google Shape;119;p8"/>
          <p:cNvPicPr preferRelativeResize="0">
            <a:picLocks noGrp="1"/>
          </p:cNvPicPr>
          <p:nvPr>
            <p:ph type="pic" idx="2"/>
          </p:nvPr>
        </p:nvPicPr>
        <p:blipFill>
          <a:blip r:embed="rId7">
            <a:extLst>
              <a:ext uri="{96DAC541-7B7A-43D3-8B79-37D633B846F1}">
                <asvg:svgBlip xmlns:asvg="http://schemas.microsoft.com/office/drawing/2016/SVG/main" r:embed="rId8"/>
              </a:ext>
            </a:extLst>
          </a:blip>
          <a:srcRect/>
          <a:stretch/>
        </p:blipFill>
        <p:spPr>
          <a:xfrm>
            <a:off x="2064006" y="1507395"/>
            <a:ext cx="8080371" cy="454520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7"/>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61" name="Google Shape;761;p77"/>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Allocating fossil CO</a:t>
            </a:r>
            <a:r>
              <a:rPr lang="en-GB" baseline="-25000" noProof="1">
                <a:solidFill>
                  <a:srgbClr val="4083B7"/>
                </a:solidFill>
              </a:rPr>
              <a:t>2</a:t>
            </a:r>
            <a:r>
              <a:rPr lang="en-GB" noProof="1">
                <a:solidFill>
                  <a:srgbClr val="4083B7"/>
                </a:solidFill>
              </a:rPr>
              <a:t> emissions to consumption provides an alternative perspective.</a:t>
            </a:r>
            <a:br>
              <a:rPr lang="en-GB" noProof="1">
                <a:solidFill>
                  <a:srgbClr val="4083B7"/>
                </a:solidFill>
              </a:rPr>
            </a:br>
            <a:r>
              <a:rPr lang="en-GB" noProof="1">
                <a:solidFill>
                  <a:srgbClr val="4083B7"/>
                </a:solidFill>
              </a:rPr>
              <a:t>USA and EU are net importers of embodied emissions, China and India are net exporters.</a:t>
            </a:r>
          </a:p>
        </p:txBody>
      </p:sp>
      <p:sp>
        <p:nvSpPr>
          <p:cNvPr id="762" name="Google Shape;762;p77"/>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2023</a:t>
            </a:r>
            <a:endParaRPr lang="en-GB" noProof="1"/>
          </a:p>
        </p:txBody>
      </p:sp>
      <p:pic>
        <p:nvPicPr>
          <p:cNvPr id="763" name="Google Shape;763;p77"/>
          <p:cNvPicPr preferRelativeResize="0">
            <a:picLocks noGrp="1"/>
          </p:cNvPicPr>
          <p:nvPr>
            <p:ph type="pic" idx="2"/>
          </p:nvPr>
        </p:nvPicPr>
        <p:blipFill>
          <a:blip r:embed="rId6">
            <a:extLst>
              <a:ext uri="{96DAC541-7B7A-43D3-8B79-37D633B846F1}">
                <asvg:svgBlip xmlns:asvg="http://schemas.microsoft.com/office/drawing/2016/SVG/main" r:embed="rId7"/>
              </a:ext>
            </a:extLst>
          </a:blip>
          <a:srcRect/>
          <a:stretch/>
        </p:blipFill>
        <p:spPr>
          <a:xfrm>
            <a:off x="2064006" y="1507395"/>
            <a:ext cx="8080371" cy="454520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8"/>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per person</a:t>
            </a:r>
          </a:p>
        </p:txBody>
      </p:sp>
      <p:sp>
        <p:nvSpPr>
          <p:cNvPr id="769" name="Google Shape;769;p78"/>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The differences between fossil CO</a:t>
            </a:r>
            <a:r>
              <a:rPr lang="en-GB" baseline="-25000" noProof="1">
                <a:solidFill>
                  <a:srgbClr val="4083B7"/>
                </a:solidFill>
              </a:rPr>
              <a:t>2</a:t>
            </a:r>
            <a:r>
              <a:rPr lang="en-GB" noProof="1">
                <a:solidFill>
                  <a:srgbClr val="4083B7"/>
                </a:solidFill>
              </a:rPr>
              <a:t> emissions per capita is larger than the</a:t>
            </a:r>
            <a:br>
              <a:rPr lang="en-GB" noProof="1">
                <a:solidFill>
                  <a:srgbClr val="4083B7"/>
                </a:solidFill>
              </a:rPr>
            </a:br>
            <a:r>
              <a:rPr lang="en-GB" noProof="1">
                <a:solidFill>
                  <a:srgbClr val="4083B7"/>
                </a:solidFill>
              </a:rPr>
              <a:t>differences between consumption and territorial emissions.</a:t>
            </a:r>
          </a:p>
        </p:txBody>
      </p:sp>
      <p:sp>
        <p:nvSpPr>
          <p:cNvPr id="770" name="Google Shape;770;p78"/>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Consumption-based emissions are calculated by adjusting the </a:t>
            </a:r>
          </a:p>
          <a:p>
            <a:pPr marL="0" lvl="0" indent="0" algn="ctr" rtl="0">
              <a:lnSpc>
                <a:spcPct val="100000"/>
              </a:lnSpc>
              <a:spcBef>
                <a:spcPts val="0"/>
              </a:spcBef>
              <a:spcAft>
                <a:spcPts val="0"/>
              </a:spcAft>
              <a:buClr>
                <a:srgbClr val="4C9BDB"/>
              </a:buClr>
              <a:buSzPts val="1400"/>
              <a:buNone/>
            </a:pPr>
            <a:r>
              <a:rPr lang="en-GB" noProof="1">
                <a:solidFill>
                  <a:srgbClr val="4083B7"/>
                </a:solidFill>
              </a:rPr>
              <a:t>standard emissions estimates to account for international trade</a:t>
            </a:r>
            <a:br>
              <a:rPr lang="en-GB" noProof="1">
                <a:solidFill>
                  <a:srgbClr val="4083B7"/>
                </a:solidFill>
              </a:rPr>
            </a:b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a:t>
            </a:r>
            <a:r>
              <a:rPr lang="en-GB" noProof="1">
                <a:solidFill>
                  <a:srgbClr val="000000"/>
                </a:solidFill>
              </a:rPr>
              <a:t> </a:t>
            </a:r>
            <a:r>
              <a:rPr lang="en-GB" u="sng" noProof="1">
                <a:solidFill>
                  <a:schemeClr val="hlink"/>
                </a:solidFill>
                <a:hlinkClick r:id="rId4"/>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2023</a:t>
            </a:r>
            <a:endParaRPr lang="en-GB" noProof="1"/>
          </a:p>
        </p:txBody>
      </p:sp>
      <p:pic>
        <p:nvPicPr>
          <p:cNvPr id="771" name="Google Shape;771;p78"/>
          <p:cNvPicPr preferRelativeResize="0">
            <a:picLocks noGrp="1"/>
          </p:cNvPicPr>
          <p:nvPr>
            <p:ph type="pic" idx="2"/>
          </p:nvPr>
        </p:nvPicPr>
        <p:blipFill>
          <a:blip r:embed="rId6">
            <a:extLst>
              <a:ext uri="{96DAC541-7B7A-43D3-8B79-37D633B846F1}">
                <asvg:svgBlip xmlns:asvg="http://schemas.microsoft.com/office/drawing/2016/SVG/main" r:embed="rId7"/>
              </a:ext>
            </a:extLst>
          </a:blip>
          <a:srcRect/>
          <a:stretch/>
        </p:blipFill>
        <p:spPr>
          <a:xfrm>
            <a:off x="2064006" y="1507395"/>
            <a:ext cx="8080371" cy="4545208"/>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Consumption-based emissions (carbon footprint)</a:t>
            </a:r>
          </a:p>
        </p:txBody>
      </p:sp>
      <p:sp>
        <p:nvSpPr>
          <p:cNvPr id="778" name="Google Shape;778;p7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Transfers of emissions embodied in trade between OECD and non-OECD countries grew</a:t>
            </a:r>
            <a:br>
              <a:rPr lang="en-GB" noProof="1">
                <a:solidFill>
                  <a:srgbClr val="4083B7"/>
                </a:solidFill>
              </a:rPr>
            </a:br>
            <a:r>
              <a:rPr lang="en-GB" noProof="1">
                <a:solidFill>
                  <a:srgbClr val="4083B7"/>
                </a:solidFill>
              </a:rPr>
              <a:t>slowly during the 2000’s, declined to 2015 and have been relatively flat since then.</a:t>
            </a:r>
            <a:endParaRPr lang="en-GB" noProof="1">
              <a:solidFill>
                <a:srgbClr val="4083B7"/>
              </a:solidFill>
              <a:latin typeface="Calibri"/>
              <a:ea typeface="Calibri"/>
              <a:cs typeface="Calibri"/>
              <a:sym typeface="Calibri"/>
            </a:endParaRPr>
          </a:p>
        </p:txBody>
      </p:sp>
      <p:sp>
        <p:nvSpPr>
          <p:cNvPr id="779" name="Google Shape;779;p7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Source: </a:t>
            </a:r>
            <a:r>
              <a:rPr lang="en-GB" u="sng" noProof="1">
                <a:solidFill>
                  <a:schemeClr val="hlink"/>
                </a:solidFill>
                <a:hlinkClick r:id="rId3"/>
              </a:rPr>
              <a:t>Peters et al 2011</a:t>
            </a:r>
            <a:r>
              <a:rPr lang="en-GB" noProof="1">
                <a:solidFill>
                  <a:srgbClr val="4083B7"/>
                </a:solidFill>
              </a:rPr>
              <a:t>; </a:t>
            </a:r>
            <a:r>
              <a:rPr lang="en-GB" u="sng" noProof="1">
                <a:solidFill>
                  <a:schemeClr val="hlink"/>
                </a:solidFill>
                <a:hlinkClick r:id="rId4"/>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5"/>
              </a:rPr>
              <a:t>Global Carbon Project 2023</a:t>
            </a:r>
            <a:endParaRPr lang="en-GB" noProof="1"/>
          </a:p>
        </p:txBody>
      </p:sp>
      <p:pic>
        <p:nvPicPr>
          <p:cNvPr id="780" name="Google Shape;780;p79"/>
          <p:cNvPicPr preferRelativeResize="0">
            <a:picLocks noGrp="1"/>
          </p:cNvPicPr>
          <p:nvPr>
            <p:ph type="pic" idx="2"/>
          </p:nvPr>
        </p:nvPicPr>
        <p:blipFill>
          <a:blip r:embed="rId6">
            <a:extLst>
              <a:ext uri="{96DAC541-7B7A-43D3-8B79-37D633B846F1}">
                <asvg:svgBlip xmlns:asvg="http://schemas.microsoft.com/office/drawing/2016/SVG/main" r:embed="rId7"/>
              </a:ext>
            </a:extLst>
          </a:blip>
          <a:srcRect/>
          <a:stretch/>
        </p:blipFill>
        <p:spPr>
          <a:xfrm>
            <a:off x="2064006" y="1507395"/>
            <a:ext cx="8080371" cy="4545208"/>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0"/>
          <p:cNvSpPr txBox="1">
            <a:spLocks noGrp="1"/>
          </p:cNvSpPr>
          <p:nvPr>
            <p:ph type="title"/>
          </p:nvPr>
        </p:nvSpPr>
        <p:spPr>
          <a:xfrm>
            <a:off x="1854199" y="132031"/>
            <a:ext cx="9717188" cy="50684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Major flows from production to consumption (2017)  — Land Use Change CO</a:t>
            </a:r>
            <a:r>
              <a:rPr lang="en-GB" baseline="-25000" noProof="1">
                <a:solidFill>
                  <a:srgbClr val="4083B7"/>
                </a:solidFill>
              </a:rPr>
              <a:t>2</a:t>
            </a:r>
            <a:endParaRPr lang="en-GB" noProof="1">
              <a:solidFill>
                <a:srgbClr val="4083B7"/>
              </a:solidFill>
            </a:endParaRPr>
          </a:p>
        </p:txBody>
      </p:sp>
      <p:sp>
        <p:nvSpPr>
          <p:cNvPr id="787" name="Google Shape;787;p80"/>
          <p:cNvSpPr txBox="1">
            <a:spLocks noGrp="1"/>
          </p:cNvSpPr>
          <p:nvPr>
            <p:ph type="body" idx="1"/>
          </p:nvPr>
        </p:nvSpPr>
        <p:spPr>
          <a:xfrm>
            <a:off x="587461" y="843697"/>
            <a:ext cx="10705029" cy="6842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Global distribution of land-use change emissions embodied in trade: Arrows show largest flows from location of generation of emissions to location of consumption of agricultural and forestry goods.</a:t>
            </a:r>
          </a:p>
        </p:txBody>
      </p:sp>
      <p:sp>
        <p:nvSpPr>
          <p:cNvPr id="788" name="Google Shape;788;p80"/>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Values for 2017. EU27 is treated as one region. Units: MtCO</a:t>
            </a:r>
            <a:r>
              <a:rPr lang="en-GB" baseline="-25000" noProof="1">
                <a:solidFill>
                  <a:srgbClr val="4083B7"/>
                </a:solidFill>
              </a:rPr>
              <a:t>2</a:t>
            </a:r>
            <a:br>
              <a:rPr lang="en-GB" baseline="-25000" noProof="1">
                <a:solidFill>
                  <a:srgbClr val="4083B7"/>
                </a:solidFill>
              </a:rPr>
            </a:br>
            <a:r>
              <a:rPr lang="en-GB" noProof="1">
                <a:solidFill>
                  <a:srgbClr val="4083B7"/>
                </a:solidFill>
              </a:rPr>
              <a:t>Source: </a:t>
            </a:r>
            <a:r>
              <a:rPr lang="en-GB" u="sng" noProof="1">
                <a:solidFill>
                  <a:schemeClr val="hlink"/>
                </a:solidFill>
                <a:hlinkClick r:id="rId3"/>
              </a:rPr>
              <a:t>Hong et al 20</a:t>
            </a:r>
            <a:r>
              <a:rPr lang="en-GB" u="sng" noProof="1">
                <a:solidFill>
                  <a:schemeClr val="hlink"/>
                </a:solidFill>
              </a:rPr>
              <a:t>22</a:t>
            </a:r>
            <a:endParaRPr lang="en-GB" noProof="1"/>
          </a:p>
        </p:txBody>
      </p:sp>
      <p:pic>
        <p:nvPicPr>
          <p:cNvPr id="7" name="Picture 6">
            <a:extLst>
              <a:ext uri="{FF2B5EF4-FFF2-40B4-BE49-F238E27FC236}">
                <a16:creationId xmlns:a16="http://schemas.microsoft.com/office/drawing/2014/main" id="{8C4E6449-3F13-D24F-FE33-035667AE0966}"/>
              </a:ext>
            </a:extLst>
          </p:cNvPr>
          <p:cNvPicPr>
            <a:picLocks noChangeAspect="1"/>
          </p:cNvPicPr>
          <p:nvPr/>
        </p:nvPicPr>
        <p:blipFill>
          <a:blip r:embed="rId4"/>
          <a:stretch>
            <a:fillRect/>
          </a:stretch>
        </p:blipFill>
        <p:spPr>
          <a:xfrm>
            <a:off x="9928632" y="1650257"/>
            <a:ext cx="995097" cy="4271881"/>
          </a:xfrm>
          <a:prstGeom prst="rect">
            <a:avLst/>
          </a:prstGeom>
        </p:spPr>
      </p:pic>
      <p:sp>
        <p:nvSpPr>
          <p:cNvPr id="10" name="TextBox 9">
            <a:extLst>
              <a:ext uri="{FF2B5EF4-FFF2-40B4-BE49-F238E27FC236}">
                <a16:creationId xmlns:a16="http://schemas.microsoft.com/office/drawing/2014/main" id="{6903E8BE-54C0-2617-089C-2AC87E2678E0}"/>
              </a:ext>
            </a:extLst>
          </p:cNvPr>
          <p:cNvSpPr txBox="1"/>
          <p:nvPr/>
        </p:nvSpPr>
        <p:spPr>
          <a:xfrm>
            <a:off x="9869961" y="1650257"/>
            <a:ext cx="965329" cy="276999"/>
          </a:xfrm>
          <a:prstGeom prst="rect">
            <a:avLst/>
          </a:prstGeom>
          <a:solidFill>
            <a:schemeClr val="lt1"/>
          </a:solidFill>
        </p:spPr>
        <p:txBody>
          <a:bodyPr wrap="none" rtlCol="0">
            <a:spAutoFit/>
          </a:bodyPr>
          <a:lstStyle/>
          <a:p>
            <a:r>
              <a:rPr lang="en-DE" sz="1200"/>
              <a:t>MtCO</a:t>
            </a:r>
            <a:r>
              <a:rPr lang="en-DE" sz="1200" baseline="-25000"/>
              <a:t>2</a:t>
            </a:r>
            <a:r>
              <a:rPr lang="en-DE" sz="1200"/>
              <a:t> yr</a:t>
            </a:r>
            <a:r>
              <a:rPr lang="en-DE" sz="1200" baseline="30000"/>
              <a:t>-1  </a:t>
            </a:r>
          </a:p>
        </p:txBody>
      </p:sp>
      <p:pic>
        <p:nvPicPr>
          <p:cNvPr id="6" name="Picture 5">
            <a:extLst>
              <a:ext uri="{FF2B5EF4-FFF2-40B4-BE49-F238E27FC236}">
                <a16:creationId xmlns:a16="http://schemas.microsoft.com/office/drawing/2014/main" id="{E5D76CB3-FA50-387D-7482-0204E9E4541E}"/>
              </a:ext>
            </a:extLst>
          </p:cNvPr>
          <p:cNvPicPr>
            <a:picLocks noChangeAspect="1"/>
          </p:cNvPicPr>
          <p:nvPr/>
        </p:nvPicPr>
        <p:blipFill>
          <a:blip r:embed="rId5"/>
          <a:srcRect/>
          <a:stretch/>
        </p:blipFill>
        <p:spPr>
          <a:xfrm>
            <a:off x="857970" y="1745110"/>
            <a:ext cx="9109727" cy="4169053"/>
          </a:xfrm>
          <a:prstGeom prst="rect">
            <a:avLst/>
          </a:prstGeom>
        </p:spPr>
      </p:pic>
    </p:spTree>
    <p:extLst>
      <p:ext uri="{BB962C8B-B14F-4D97-AF65-F5344CB8AC3E}">
        <p14:creationId xmlns:p14="http://schemas.microsoft.com/office/powerpoint/2010/main" val="2167875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Historical Emissions</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83"/>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Total global emissions by source</a:t>
            </a:r>
          </a:p>
        </p:txBody>
      </p:sp>
      <p:sp>
        <p:nvSpPr>
          <p:cNvPr id="813" name="Google Shape;813;p83"/>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Land-use change was the dominant source of annual CO</a:t>
            </a:r>
            <a:r>
              <a:rPr lang="en-GB" baseline="-25000" noProof="1">
                <a:solidFill>
                  <a:srgbClr val="4083B7"/>
                </a:solidFill>
              </a:rPr>
              <a:t>2</a:t>
            </a:r>
            <a:r>
              <a:rPr lang="en-GB" noProof="1">
                <a:solidFill>
                  <a:srgbClr val="4083B7"/>
                </a:solidFill>
              </a:rPr>
              <a:t> emissions until around 1950.</a:t>
            </a:r>
            <a:br>
              <a:rPr lang="en-GB" noProof="1">
                <a:solidFill>
                  <a:srgbClr val="4083B7"/>
                </a:solidFill>
              </a:rPr>
            </a:br>
            <a:r>
              <a:rPr lang="en-GB" noProof="1">
                <a:solidFill>
                  <a:srgbClr val="4083B7"/>
                </a:solidFill>
              </a:rPr>
              <a:t>Fossil CO</a:t>
            </a:r>
            <a:r>
              <a:rPr lang="en-GB" baseline="-25000" noProof="1">
                <a:solidFill>
                  <a:srgbClr val="4083B7"/>
                </a:solidFill>
              </a:rPr>
              <a:t>2</a:t>
            </a:r>
            <a:r>
              <a:rPr lang="en-GB" noProof="1">
                <a:solidFill>
                  <a:srgbClr val="4083B7"/>
                </a:solidFill>
              </a:rPr>
              <a:t> emissions now dominate global changes.</a:t>
            </a:r>
          </a:p>
        </p:txBody>
      </p:sp>
      <p:sp>
        <p:nvSpPr>
          <p:cNvPr id="814" name="Google Shape;814;p83"/>
          <p:cNvSpPr txBox="1">
            <a:spLocks noGrp="1"/>
          </p:cNvSpPr>
          <p:nvPr>
            <p:ph type="body" idx="2"/>
          </p:nvPr>
        </p:nvSpPr>
        <p:spPr>
          <a:xfrm>
            <a:off x="390699" y="5680101"/>
            <a:ext cx="11410622"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15" name="Google Shape;815;p83"/>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4"/>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source</a:t>
            </a:r>
          </a:p>
        </p:txBody>
      </p:sp>
      <p:sp>
        <p:nvSpPr>
          <p:cNvPr id="822" name="Google Shape;822;p84"/>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Others: Emissions from cement production, gas flaring and carbonate decomposition</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23" name="Google Shape;823;p84"/>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85"/>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fossil CO</a:t>
            </a:r>
            <a:r>
              <a:rPr lang="en-GB" baseline="-25000" noProof="1">
                <a:solidFill>
                  <a:srgbClr val="4083B7"/>
                </a:solidFill>
              </a:rPr>
              <a:t>2</a:t>
            </a:r>
            <a:r>
              <a:rPr lang="en-GB" noProof="1">
                <a:solidFill>
                  <a:srgbClr val="4083B7"/>
                </a:solidFill>
              </a:rPr>
              <a:t> emissions by country</a:t>
            </a:r>
          </a:p>
        </p:txBody>
      </p:sp>
      <p:sp>
        <p:nvSpPr>
          <p:cNvPr id="830" name="Google Shape;830;p85"/>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‘All others’ includes all other countries along with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31" name="Google Shape;831;p85"/>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Historical cumulative emissions by continent</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Cumulative fossil CO</a:t>
            </a:r>
            <a:r>
              <a:rPr lang="en-GB" baseline="-25000" noProof="1">
                <a:solidFill>
                  <a:srgbClr val="4083B7"/>
                </a:solidFill>
              </a:rPr>
              <a:t>2</a:t>
            </a:r>
            <a:r>
              <a:rPr lang="en-GB" noProof="1">
                <a:solidFill>
                  <a:srgbClr val="4083B7"/>
                </a:solidFill>
              </a:rPr>
              <a:t> emissions (1850–2022). North America and Europe have </a:t>
            </a:r>
            <a:br>
              <a:rPr lang="en-GB" noProof="1">
                <a:solidFill>
                  <a:srgbClr val="4083B7"/>
                </a:solidFill>
              </a:rPr>
            </a:br>
            <a:r>
              <a:rPr lang="en-GB" noProof="1">
                <a:solidFill>
                  <a:srgbClr val="4083B7"/>
                </a:solidFill>
              </a:rPr>
              <a:t>contributed the most cumulative emissions, but Asia is growing fast</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The figure excludes emissions from international aviation and maritime shipping</a:t>
            </a:r>
            <a:br>
              <a:rPr lang="en-GB" noProof="1">
                <a:solidFill>
                  <a:srgbClr val="4083B7"/>
                </a:solidFill>
              </a:rPr>
            </a:br>
            <a:r>
              <a:rPr lang="en-GB" noProof="1">
                <a:solidFill>
                  <a:srgbClr val="4083B7"/>
                </a:solidFill>
              </a:rPr>
              <a:t>Source: </a:t>
            </a:r>
            <a:r>
              <a:rPr lang="en-GB" u="sng" noProof="1">
                <a:solidFill>
                  <a:schemeClr val="hlink"/>
                </a:solidFill>
                <a:hlinkClick r:id="rId3"/>
              </a:rPr>
              <a:t>Friedlingstein et al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40" name="Google Shape;840;p86"/>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82"/>
          <p:cNvSpPr txBox="1"/>
          <p:nvPr/>
        </p:nvSpPr>
        <p:spPr>
          <a:xfrm>
            <a:off x="1981200" y="1081391"/>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chemeClr val="dk1"/>
              </a:solidFill>
              <a:latin typeface="Arial Narrow"/>
              <a:ea typeface="Arial Narrow"/>
              <a:cs typeface="Arial Narrow"/>
              <a:sym typeface="Arial Narrow"/>
            </a:endParaRPr>
          </a:p>
        </p:txBody>
      </p:sp>
      <p:sp>
        <p:nvSpPr>
          <p:cNvPr id="805" name="Google Shape;805;p82"/>
          <p:cNvSpPr txBox="1">
            <a:spLocks noGrp="1"/>
          </p:cNvSpPr>
          <p:nvPr>
            <p:ph type="title"/>
          </p:nvPr>
        </p:nvSpPr>
        <p:spPr>
          <a:xfrm>
            <a:off x="609600" y="285750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86"/>
              <a:buNone/>
            </a:pPr>
            <a:r>
              <a:rPr lang="en-GB" sz="3959" noProof="1">
                <a:solidFill>
                  <a:srgbClr val="4083B7"/>
                </a:solidFill>
              </a:rPr>
              <a:t>Additional Figures</a:t>
            </a:r>
            <a:br>
              <a:rPr lang="en-GB" sz="3959" noProof="1">
                <a:solidFill>
                  <a:srgbClr val="4083B7"/>
                </a:solidFill>
              </a:rPr>
            </a:br>
            <a:r>
              <a:rPr lang="en-GB" sz="3959" noProof="1">
                <a:solidFill>
                  <a:srgbClr val="4083B7"/>
                </a:solidFill>
              </a:rPr>
              <a:t>Energy Use</a:t>
            </a:r>
            <a:endParaRPr lang="en-GB" noProof="1">
              <a:solidFill>
                <a:srgbClr val="4083B7"/>
              </a:solidFill>
            </a:endParaRPr>
          </a:p>
        </p:txBody>
      </p:sp>
      <p:sp>
        <p:nvSpPr>
          <p:cNvPr id="806" name="Google Shape;806;p82"/>
          <p:cNvSpPr txBox="1"/>
          <p:nvPr/>
        </p:nvSpPr>
        <p:spPr>
          <a:xfrm>
            <a:off x="1981200" y="3823401"/>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4C9BDB"/>
              </a:buClr>
              <a:buSzPts val="2400"/>
              <a:buFont typeface="Calibri"/>
              <a:buNone/>
            </a:pPr>
            <a:endParaRPr sz="2400" b="1" i="0" u="none" strike="noStrike" cap="none">
              <a:solidFill>
                <a:srgbClr val="4C9BDB"/>
              </a:solidFill>
              <a:latin typeface="Calibri"/>
              <a:ea typeface="Calibri"/>
              <a:cs typeface="Calibri"/>
              <a:sym typeface="Calibri"/>
            </a:endParaRPr>
          </a:p>
        </p:txBody>
      </p:sp>
    </p:spTree>
    <p:extLst>
      <p:ext uri="{BB962C8B-B14F-4D97-AF65-F5344CB8AC3E}">
        <p14:creationId xmlns:p14="http://schemas.microsoft.com/office/powerpoint/2010/main" val="510921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9"/>
          <p:cNvPicPr preferRelativeResize="0"/>
          <p:nvPr/>
        </p:nvPicPr>
        <p:blipFill>
          <a:blip r:embed="rId3">
            <a:extLst>
              <a:ext uri="{96DAC541-7B7A-43D3-8B79-37D633B846F1}">
                <asvg:svgBlip xmlns:asvg="http://schemas.microsoft.com/office/drawing/2016/SVG/main" r:embed="rId4"/>
              </a:ext>
            </a:extLst>
          </a:blip>
          <a:srcRect/>
          <a:stretch/>
        </p:blipFill>
        <p:spPr>
          <a:xfrm>
            <a:off x="1556245" y="1574720"/>
            <a:ext cx="9079508" cy="4218761"/>
          </a:xfrm>
          <a:prstGeom prst="rect">
            <a:avLst/>
          </a:prstGeom>
          <a:noFill/>
          <a:ln>
            <a:noFill/>
          </a:ln>
        </p:spPr>
      </p:pic>
      <p:sp>
        <p:nvSpPr>
          <p:cNvPr id="126" name="Google Shape;126;p9"/>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Anthropogenic perturbation of the global carbon cycle</a:t>
            </a:r>
          </a:p>
        </p:txBody>
      </p:sp>
      <p:sp>
        <p:nvSpPr>
          <p:cNvPr id="127" name="Google Shape;127;p9"/>
          <p:cNvSpPr txBox="1">
            <a:spLocks noGrp="1"/>
          </p:cNvSpPr>
          <p:nvPr>
            <p:ph type="body" idx="1"/>
          </p:nvPr>
        </p:nvSpPr>
        <p:spPr>
          <a:xfrm>
            <a:off x="130261" y="823853"/>
            <a:ext cx="11944513" cy="6842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Perturbation of the global carbon cycle caused by anthropogenic activities,</a:t>
            </a:r>
            <a:br>
              <a:rPr lang="en-GB" noProof="1">
                <a:solidFill>
                  <a:srgbClr val="4083B7"/>
                </a:solidFill>
              </a:rPr>
            </a:br>
            <a:r>
              <a:rPr lang="en-GB" noProof="1">
                <a:solidFill>
                  <a:srgbClr val="4083B7"/>
                </a:solidFill>
              </a:rPr>
              <a:t>global annual average for the decade 2013–2022 (GtCO</a:t>
            </a:r>
            <a:r>
              <a:rPr lang="en-GB" baseline="-25000" noProof="1">
                <a:solidFill>
                  <a:srgbClr val="4083B7"/>
                </a:solidFill>
              </a:rPr>
              <a:t>2</a:t>
            </a:r>
            <a:r>
              <a:rPr lang="en-GB" noProof="1">
                <a:solidFill>
                  <a:srgbClr val="4083B7"/>
                </a:solidFill>
              </a:rPr>
              <a:t>/yr)</a:t>
            </a:r>
          </a:p>
        </p:txBody>
      </p:sp>
      <p:sp>
        <p:nvSpPr>
          <p:cNvPr id="128" name="Google Shape;128;p9"/>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CDR here refers to Carbon Dioxide Removal besides those associated with land-use that are accounted for in the Land-use change estimate.</a:t>
            </a:r>
            <a:br>
              <a:rPr lang="en-GB" noProof="1">
                <a:solidFill>
                  <a:srgbClr val="4083B7"/>
                </a:solidFill>
              </a:rPr>
            </a:br>
            <a:r>
              <a:rPr lang="en-GB" noProof="1">
                <a:solidFill>
                  <a:srgbClr val="4083B7"/>
                </a:solidFill>
              </a:rPr>
              <a:t>The budget imbalance is the difference between the estimated emissions and sinks. </a:t>
            </a:r>
            <a:br>
              <a:rPr lang="en-GB" noProof="1">
                <a:solidFill>
                  <a:srgbClr val="4083B7"/>
                </a:solidFill>
              </a:rPr>
            </a:br>
            <a:r>
              <a:rPr lang="en-GB" noProof="1">
                <a:solidFill>
                  <a:srgbClr val="4083B7"/>
                </a:solidFill>
              </a:rPr>
              <a:t>Source: </a:t>
            </a:r>
            <a:r>
              <a:rPr lang="en-GB" u="sng" noProof="1">
                <a:solidFill>
                  <a:schemeClr val="hlink"/>
                </a:solidFill>
                <a:hlinkClick r:id="rId5"/>
              </a:rPr>
              <a:t>NOAA-GML</a:t>
            </a:r>
            <a:r>
              <a:rPr lang="en-GB" noProof="1">
                <a:solidFill>
                  <a:srgbClr val="4083B7"/>
                </a:solidFill>
              </a:rPr>
              <a:t>; </a:t>
            </a:r>
            <a:r>
              <a:rPr lang="en-GB" u="sng" noProof="1">
                <a:solidFill>
                  <a:schemeClr val="hlink"/>
                </a:solidFill>
                <a:hlinkClick r:id="rId6"/>
              </a:rPr>
              <a:t>Friedlingstein et al 2023</a:t>
            </a:r>
            <a:r>
              <a:rPr lang="en-GB" noProof="1">
                <a:solidFill>
                  <a:srgbClr val="4083B7"/>
                </a:solidFill>
              </a:rPr>
              <a:t>;</a:t>
            </a:r>
            <a:r>
              <a:rPr lang="en-GB" noProof="1">
                <a:solidFill>
                  <a:srgbClr val="000000"/>
                </a:solidFill>
              </a:rPr>
              <a:t> </a:t>
            </a:r>
            <a:r>
              <a:rPr lang="en-GB" noProof="1">
                <a:solidFill>
                  <a:srgbClr val="000000"/>
                </a:solidFill>
                <a:hlinkClick r:id="rId7"/>
              </a:rPr>
              <a:t>Canadell et al 2021 (IPCC AR6 WG1 Chapter 5)</a:t>
            </a:r>
            <a:r>
              <a:rPr lang="en-GB" noProof="1">
                <a:solidFill>
                  <a:srgbClr val="4083B7"/>
                </a:solidFill>
              </a:rPr>
              <a:t>;</a:t>
            </a:r>
            <a:r>
              <a:rPr lang="en-GB" noProof="1">
                <a:solidFill>
                  <a:srgbClr val="000000"/>
                </a:solidFill>
              </a:rPr>
              <a:t> </a:t>
            </a:r>
            <a:r>
              <a:rPr lang="en-GB" u="sng" noProof="1">
                <a:solidFill>
                  <a:schemeClr val="hlink"/>
                </a:solidFill>
                <a:hlinkClick r:id="rId8"/>
              </a:rPr>
              <a:t>Global Carbon Project 2023</a:t>
            </a:r>
            <a:endParaRPr lang="en-GB" noProof="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Energy consumption by fuel source from 2000 to 2022, with growth rates </a:t>
            </a:r>
            <a:br>
              <a:rPr lang="en-GB" noProof="1">
                <a:solidFill>
                  <a:srgbClr val="4083B7"/>
                </a:solidFill>
              </a:rPr>
            </a:br>
            <a:r>
              <a:rPr lang="en-GB" noProof="1">
                <a:solidFill>
                  <a:srgbClr val="4083B7"/>
                </a:solidFill>
              </a:rPr>
              <a:t>indicated for the more recent period of 2017 to 2022</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40" name="Google Shape;840;p86"/>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1034854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China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in energy units has returned to peak levels, </a:t>
            </a:r>
            <a:br>
              <a:rPr lang="en-GB" noProof="1">
                <a:solidFill>
                  <a:srgbClr val="4083B7"/>
                </a:solidFill>
              </a:rPr>
            </a:br>
            <a:r>
              <a:rPr lang="en-GB" noProof="1">
                <a:solidFill>
                  <a:srgbClr val="4083B7"/>
                </a:solidFill>
              </a:rPr>
              <a:t>while consumption of all other energy sources is growing strongly</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40" name="Google Shape;840;p86"/>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3209647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USA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Coal consumption has declined sharply in recent years with the shale gas boom</a:t>
            </a:r>
          </a:p>
          <a:p>
            <a:pPr marL="0" lvl="0" indent="0" algn="ctr" rtl="0">
              <a:lnSpc>
                <a:spcPct val="100000"/>
              </a:lnSpc>
              <a:spcBef>
                <a:spcPts val="360"/>
              </a:spcBef>
              <a:spcAft>
                <a:spcPts val="0"/>
              </a:spcAft>
              <a:buClr>
                <a:srgbClr val="4C9BDB"/>
              </a:buClr>
              <a:buSzPts val="1800"/>
              <a:buNone/>
            </a:pPr>
            <a:r>
              <a:rPr lang="en-GB" noProof="1">
                <a:solidFill>
                  <a:srgbClr val="4083B7"/>
                </a:solidFill>
              </a:rPr>
              <a:t>and strong renewables growth. Output from nuclear power is slowly declining as stations are retired.</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40" name="Google Shape;840;p86"/>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7287546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India</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Pandemic year 2020 temporarily interrupted India’s strong growth in energy consumption.</a:t>
            </a:r>
            <a:br>
              <a:rPr lang="en-GB" noProof="1">
                <a:solidFill>
                  <a:srgbClr val="4083B7"/>
                </a:solidFill>
              </a:rPr>
            </a:br>
            <a:r>
              <a:rPr lang="en-GB" noProof="1">
                <a:solidFill>
                  <a:srgbClr val="4083B7"/>
                </a:solidFill>
              </a:rPr>
              <a:t>Consumption of coal and oil dominate.</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40" name="Google Shape;840;p86"/>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12786062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6"/>
          <p:cNvSpPr txBox="1">
            <a:spLocks noGrp="1"/>
          </p:cNvSpPr>
          <p:nvPr>
            <p:ph type="title"/>
          </p:nvPr>
        </p:nvSpPr>
        <p:spPr>
          <a:xfrm>
            <a:off x="2474811" y="119647"/>
            <a:ext cx="9717188" cy="50684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4C9BDB"/>
              </a:buClr>
              <a:buSzPts val="2400"/>
              <a:buFont typeface="Calibri"/>
              <a:buNone/>
            </a:pPr>
            <a:r>
              <a:rPr lang="en-GB" noProof="1">
                <a:solidFill>
                  <a:srgbClr val="4083B7"/>
                </a:solidFill>
              </a:rPr>
              <a:t>Energy use by source: EU</a:t>
            </a:r>
          </a:p>
        </p:txBody>
      </p:sp>
      <p:sp>
        <p:nvSpPr>
          <p:cNvPr id="838" name="Google Shape;838;p86"/>
          <p:cNvSpPr txBox="1">
            <a:spLocks noGrp="1"/>
          </p:cNvSpPr>
          <p:nvPr>
            <p:ph type="body" idx="1"/>
          </p:nvPr>
        </p:nvSpPr>
        <p:spPr>
          <a:xfrm>
            <a:off x="130261" y="823853"/>
            <a:ext cx="11944513" cy="684212"/>
          </a:xfrm>
          <a:prstGeom prst="rect">
            <a:avLst/>
          </a:prstGeom>
          <a:noFill/>
          <a:ln>
            <a:noFill/>
          </a:ln>
        </p:spPr>
        <p:txBody>
          <a:bodyPr spcFirstLastPara="1" wrap="square" lIns="0" tIns="45700" rIns="0" bIns="45700" anchor="ctr" anchorCtr="0">
            <a:normAutofit lnSpcReduction="10000"/>
          </a:bodyPr>
          <a:lstStyle/>
          <a:p>
            <a:pPr marL="0" lvl="0" indent="0" algn="ctr" rtl="0">
              <a:lnSpc>
                <a:spcPct val="100000"/>
              </a:lnSpc>
              <a:spcBef>
                <a:spcPts val="0"/>
              </a:spcBef>
              <a:spcAft>
                <a:spcPts val="0"/>
              </a:spcAft>
              <a:buClr>
                <a:srgbClr val="4C9BDB"/>
              </a:buClr>
              <a:buSzPts val="1800"/>
              <a:buNone/>
            </a:pPr>
            <a:r>
              <a:rPr lang="en-GB" noProof="1">
                <a:solidFill>
                  <a:srgbClr val="4083B7"/>
                </a:solidFill>
              </a:rPr>
              <a:t>Consumption of both oil and gas has rebounded in recent years, while coal continues to decline.</a:t>
            </a:r>
          </a:p>
          <a:p>
            <a:pPr marL="0" lvl="0" indent="0" algn="ctr" rtl="0">
              <a:lnSpc>
                <a:spcPct val="100000"/>
              </a:lnSpc>
              <a:spcBef>
                <a:spcPts val="360"/>
              </a:spcBef>
              <a:spcAft>
                <a:spcPts val="0"/>
              </a:spcAft>
              <a:buClr>
                <a:srgbClr val="4C9BDB"/>
              </a:buClr>
              <a:buSzPts val="1800"/>
              <a:buNone/>
            </a:pPr>
            <a:r>
              <a:rPr lang="en-GB" noProof="1">
                <a:solidFill>
                  <a:srgbClr val="4083B7"/>
                </a:solidFill>
              </a:rPr>
              <a:t>Renewables are growing strongly, now providing more energy than nuclear power.</a:t>
            </a:r>
          </a:p>
        </p:txBody>
      </p:sp>
      <p:sp>
        <p:nvSpPr>
          <p:cNvPr id="839" name="Google Shape;839;p86"/>
          <p:cNvSpPr txBox="1">
            <a:spLocks noGrp="1"/>
          </p:cNvSpPr>
          <p:nvPr>
            <p:ph type="body" idx="2"/>
          </p:nvPr>
        </p:nvSpPr>
        <p:spPr>
          <a:xfrm>
            <a:off x="130261" y="5692801"/>
            <a:ext cx="11944513" cy="107732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4C9BDB"/>
              </a:buClr>
              <a:buSzPts val="1400"/>
              <a:buNone/>
            </a:pPr>
            <a:r>
              <a:rPr lang="en-GB" noProof="1">
                <a:solidFill>
                  <a:srgbClr val="4083B7"/>
                </a:solidFill>
              </a:rPr>
              <a:t>This figure shows “primary energy” using the BP substitution method</a:t>
            </a:r>
            <a:br>
              <a:rPr lang="en-GB" noProof="1">
                <a:solidFill>
                  <a:srgbClr val="4083B7"/>
                </a:solidFill>
              </a:rPr>
            </a:br>
            <a:r>
              <a:rPr lang="en-GB" noProof="1">
                <a:solidFill>
                  <a:srgbClr val="4083B7"/>
                </a:solidFill>
              </a:rPr>
              <a:t>(non-fossil sources are scaled up by an assumed fossil efficiency of approximately 0.38)</a:t>
            </a:r>
            <a:br>
              <a:rPr lang="en-GB" noProof="1">
                <a:solidFill>
                  <a:srgbClr val="4083B7"/>
                </a:solidFill>
              </a:rPr>
            </a:br>
            <a:r>
              <a:rPr lang="en-GB" noProof="1">
                <a:solidFill>
                  <a:srgbClr val="4083B7"/>
                </a:solidFill>
              </a:rPr>
              <a:t>Source: </a:t>
            </a:r>
            <a:r>
              <a:rPr lang="en-GB" u="sng" noProof="1">
                <a:solidFill>
                  <a:schemeClr val="hlink"/>
                </a:solidFill>
              </a:rPr>
              <a:t>Energy </a:t>
            </a:r>
            <a:r>
              <a:rPr lang="en-GB" u="sng" noProof="1">
                <a:solidFill>
                  <a:schemeClr val="hlink"/>
                </a:solidFill>
                <a:hlinkClick r:id="rId3"/>
              </a:rPr>
              <a:t>Institute</a:t>
            </a:r>
            <a:r>
              <a:rPr lang="en-GB" u="sng" noProof="1">
                <a:solidFill>
                  <a:schemeClr val="hlink"/>
                </a:solidFill>
              </a:rPr>
              <a:t>, 2023</a:t>
            </a:r>
            <a:r>
              <a:rPr lang="en-GB" noProof="1">
                <a:solidFill>
                  <a:srgbClr val="4083B7"/>
                </a:solidFill>
              </a:rPr>
              <a:t>;</a:t>
            </a:r>
            <a:r>
              <a:rPr lang="en-GB" noProof="1">
                <a:solidFill>
                  <a:srgbClr val="000000"/>
                </a:solidFill>
              </a:rPr>
              <a:t> </a:t>
            </a:r>
            <a:r>
              <a:rPr lang="en-GB" u="sng" noProof="1">
                <a:solidFill>
                  <a:schemeClr val="hlink"/>
                </a:solidFill>
                <a:hlinkClick r:id="rId4"/>
              </a:rPr>
              <a:t>Global Carbon Project 2023</a:t>
            </a:r>
            <a:endParaRPr lang="en-GB" noProof="1"/>
          </a:p>
        </p:txBody>
      </p:sp>
      <p:pic>
        <p:nvPicPr>
          <p:cNvPr id="840" name="Google Shape;840;p86"/>
          <p:cNvPicPr preferRelativeResize="0">
            <a:picLocks noGrp="1"/>
          </p:cNvPicPr>
          <p:nvPr>
            <p:ph type="pic" idx="2"/>
          </p:nvPr>
        </p:nvPicPr>
        <p:blipFill>
          <a:blip r:embed="rId5">
            <a:extLst>
              <a:ext uri="{96DAC541-7B7A-43D3-8B79-37D633B846F1}">
                <asvg:svgBlip xmlns:asvg="http://schemas.microsoft.com/office/drawing/2016/SVG/main" r:embed="rId6"/>
              </a:ext>
            </a:extLst>
          </a:blip>
          <a:srcRect/>
          <a:stretch/>
        </p:blipFill>
        <p:spPr>
          <a:xfrm>
            <a:off x="2064006" y="1507395"/>
            <a:ext cx="8080371" cy="4545208"/>
          </a:xfrm>
          <a:prstGeom prst="rect">
            <a:avLst/>
          </a:prstGeom>
          <a:noFill/>
          <a:ln>
            <a:noFill/>
          </a:ln>
        </p:spPr>
      </p:pic>
    </p:spTree>
    <p:extLst>
      <p:ext uri="{BB962C8B-B14F-4D97-AF65-F5344CB8AC3E}">
        <p14:creationId xmlns:p14="http://schemas.microsoft.com/office/powerpoint/2010/main" val="204367865"/>
      </p:ext>
    </p:extLst>
  </p:cSld>
  <p:clrMapOvr>
    <a:masterClrMapping/>
  </p:clrMapOvr>
</p:sld>
</file>

<file path=ppt/theme/theme1.xml><?xml version="1.0" encoding="utf-8"?>
<a:theme xmlns:a="http://schemas.openxmlformats.org/drawingml/2006/main" name="GCP slid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3af8e-c479-4bff-9f3e-2a380844c8c1" xsi:nil="true"/>
    <lcf76f155ced4ddcb4097134ff3c332f xmlns="1ae9c94a-2673-46e1-b5a6-dc0c87eae04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D02CDF85BB3C43825BB38CAE9C40BF" ma:contentTypeVersion="18" ma:contentTypeDescription="Create a new document." ma:contentTypeScope="" ma:versionID="1b73d6116ab50935105d8c7eae16e965">
  <xsd:schema xmlns:xsd="http://www.w3.org/2001/XMLSchema" xmlns:xs="http://www.w3.org/2001/XMLSchema" xmlns:p="http://schemas.microsoft.com/office/2006/metadata/properties" xmlns:ns2="1ae9c94a-2673-46e1-b5a6-dc0c87eae04c" xmlns:ns3="5083af8e-c479-4bff-9f3e-2a380844c8c1" targetNamespace="http://schemas.microsoft.com/office/2006/metadata/properties" ma:root="true" ma:fieldsID="d31ceb4bd609c72a5ef3b8d383532d93" ns2:_="" ns3:_="">
    <xsd:import namespace="1ae9c94a-2673-46e1-b5a6-dc0c87eae04c"/>
    <xsd:import namespace="5083af8e-c479-4bff-9f3e-2a380844c8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c94a-2673-46e1-b5a6-dc0c87eae0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3c95e-727e-44f4-9ee8-bf1dacd917f1"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83af8e-c479-4bff-9f3e-2a380844c8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ae1418-1b43-41e8-bcf0-187ce1a503fc}" ma:internalName="TaxCatchAll" ma:showField="CatchAllData" ma:web="5083af8e-c479-4bff-9f3e-2a380844c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2B3705-3C6C-434A-B164-D1684CCAC873}">
  <ds:schemaRefs>
    <ds:schemaRef ds:uri="1ae9c94a-2673-46e1-b5a6-dc0c87eae04c"/>
    <ds:schemaRef ds:uri="5083af8e-c479-4bff-9f3e-2a380844c8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2F64EC-E4AA-4A01-B397-609386B4BFF2}">
  <ds:schemaRefs>
    <ds:schemaRef ds:uri="http://schemas.microsoft.com/sharepoint/v3/contenttype/forms"/>
  </ds:schemaRefs>
</ds:datastoreItem>
</file>

<file path=customXml/itemProps3.xml><?xml version="1.0" encoding="utf-8"?>
<ds:datastoreItem xmlns:ds="http://schemas.openxmlformats.org/officeDocument/2006/customXml" ds:itemID="{C61F8CE5-0A5E-40B5-9869-4DFE1B555692}">
  <ds:schemaRefs>
    <ds:schemaRef ds:uri="1ae9c94a-2673-46e1-b5a6-dc0c87eae04c"/>
    <ds:schemaRef ds:uri="5083af8e-c479-4bff-9f3e-2a380844c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322</TotalTime>
  <Words>6078</Words>
  <Application>Microsoft Office PowerPoint</Application>
  <PresentationFormat>Widescreen</PresentationFormat>
  <Paragraphs>525</Paragraphs>
  <Slides>94</Slides>
  <Notes>94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Calibri</vt:lpstr>
      <vt:lpstr>Arial</vt:lpstr>
      <vt:lpstr>Arial Narrow</vt:lpstr>
      <vt:lpstr>Abadi</vt:lpstr>
      <vt:lpstr>GCP slide</vt:lpstr>
      <vt:lpstr>Global Carbon Budget</vt:lpstr>
      <vt:lpstr>Acknowledgements</vt:lpstr>
      <vt:lpstr>Contributors 121 people | 95 organisations | 17 countries</vt:lpstr>
      <vt:lpstr>Data Access and Additional Resources</vt:lpstr>
      <vt:lpstr>Download of figures and data</vt:lpstr>
      <vt:lpstr>PowerPoint Presentation</vt:lpstr>
      <vt:lpstr>License </vt:lpstr>
      <vt:lpstr>Atmospheric CO2 concentration</vt:lpstr>
      <vt:lpstr>Anthropogenic perturbation of the global carbon cycle</vt:lpstr>
      <vt:lpstr>Key Highlights in 2023</vt:lpstr>
      <vt:lpstr>Global Fossil CO2 Emissions</vt:lpstr>
      <vt:lpstr>Emissions Projections for 2023</vt:lpstr>
      <vt:lpstr>Fossil CO2 emissions growth: 2021–2023</vt:lpstr>
      <vt:lpstr>Summary of fossil CO2 emissions in 2022 and 2023</vt:lpstr>
      <vt:lpstr>Land-use change emissions</vt:lpstr>
      <vt:lpstr>Land-use change emissions</vt:lpstr>
      <vt:lpstr>Forecast of global atmospheric CO2 concentration</vt:lpstr>
      <vt:lpstr>Mauna Loa atmospheric CO2</vt:lpstr>
      <vt:lpstr>Shared Socioeconomic Pathways (SSPs)</vt:lpstr>
      <vt:lpstr>Global fossil CO2 emissions</vt:lpstr>
      <vt:lpstr>Global fossil CO2 emissions</vt:lpstr>
      <vt:lpstr>Global fossil CO2 emissions</vt:lpstr>
      <vt:lpstr>Fossil CO2 emission intensity</vt:lpstr>
      <vt:lpstr>Fossil CO2 emissions by country</vt:lpstr>
      <vt:lpstr>Top emitters: Fossil CO2 emissions to 2022</vt:lpstr>
      <vt:lpstr>Top emitters: Fossil CO2 emissions per capita to 2022</vt:lpstr>
      <vt:lpstr>Fossil CO2 emissions — Kaya decomposition</vt:lpstr>
      <vt:lpstr>Historical cumulative fossil CO2 emissions</vt:lpstr>
      <vt:lpstr>Fossil CO2 emissions by source</vt:lpstr>
      <vt:lpstr>Fossil CO2 emissions by source</vt:lpstr>
      <vt:lpstr>Fossil CO2 emissions growth: 2021–2023</vt:lpstr>
      <vt:lpstr>Fossil CO2 emissions by source</vt:lpstr>
      <vt:lpstr>Energy use by source</vt:lpstr>
      <vt:lpstr>Fossil CO2 emission by source for top emitters </vt:lpstr>
      <vt:lpstr>Fossil CO2 emissions in China</vt:lpstr>
      <vt:lpstr>Fossil CO2 emissions in USA</vt:lpstr>
      <vt:lpstr>Fossil CO2 emissions in India</vt:lpstr>
      <vt:lpstr>Fossil CO2 emissions in the European Union</vt:lpstr>
      <vt:lpstr>Fossil CO2 emissions in Rest of World</vt:lpstr>
      <vt:lpstr>Cement carbonation sink</vt:lpstr>
      <vt:lpstr>Cement carbonation sink</vt:lpstr>
      <vt:lpstr>Land-use change emissions</vt:lpstr>
      <vt:lpstr>Land-use change emissions</vt:lpstr>
      <vt:lpstr>Land-use change emissions</vt:lpstr>
      <vt:lpstr>Regional patterns of land-use change emissions</vt:lpstr>
      <vt:lpstr>Linking global models to country reports</vt:lpstr>
      <vt:lpstr>Total global emissions</vt:lpstr>
      <vt:lpstr>Closing the Global Carbon Budget</vt:lpstr>
      <vt:lpstr>Fate of anthropogenic CO2 emissions (2013–2022)</vt:lpstr>
      <vt:lpstr>Global carbon budget</vt:lpstr>
      <vt:lpstr>Changes in the budget over time</vt:lpstr>
      <vt:lpstr>Global carbon budget</vt:lpstr>
      <vt:lpstr>Atmospheric concentration</vt:lpstr>
      <vt:lpstr>Airborne Fraction</vt:lpstr>
      <vt:lpstr>Ocean sink</vt:lpstr>
      <vt:lpstr>Terrestrial sink</vt:lpstr>
      <vt:lpstr>Land and ocean sinks — Effects of CO2 vs climate change</vt:lpstr>
      <vt:lpstr>Land and ocean sinks — Estimates from atmospheric inversions</vt:lpstr>
      <vt:lpstr>Total land and ocean fluxes</vt:lpstr>
      <vt:lpstr>Remaining carbon budget imbalance</vt:lpstr>
      <vt:lpstr>Global carbon budget</vt:lpstr>
      <vt:lpstr>Remaining carbon budget</vt:lpstr>
      <vt:lpstr>Remaining carbon budget</vt:lpstr>
      <vt:lpstr>Acknowledgements</vt:lpstr>
      <vt:lpstr>Acknowledgements</vt:lpstr>
      <vt:lpstr>Additional Figures</vt:lpstr>
      <vt:lpstr>Additional Figures Fossil CO2</vt:lpstr>
      <vt:lpstr>Emissions changes 2021–2023</vt:lpstr>
      <vt:lpstr>Top emitters: Fossil CO2 Emissions</vt:lpstr>
      <vt:lpstr>Per capita CO2 emissions</vt:lpstr>
      <vt:lpstr>Top emitters: Fossil CO2 Emission Intensity</vt:lpstr>
      <vt:lpstr>Kaya decomposition</vt:lpstr>
      <vt:lpstr>Fossil CO2 emission intensity</vt:lpstr>
      <vt:lpstr>Fossil CO2 Emissions per capita</vt:lpstr>
      <vt:lpstr>Alternative rankings of countries</vt:lpstr>
      <vt:lpstr>Breakdown of global fossil CO2 emissions by country</vt:lpstr>
      <vt:lpstr>Fossil CO2 emissions by continent</vt:lpstr>
      <vt:lpstr>Fossil CO2 emissions by continent: per capita</vt:lpstr>
      <vt:lpstr>Additional Figures Consumption-based Emissions</vt:lpstr>
      <vt:lpstr>Consumption-based emissions (carbon footprint)</vt:lpstr>
      <vt:lpstr>Consumption-based emissions per person</vt:lpstr>
      <vt:lpstr>Consumption-based emissions (carbon footprint)</vt:lpstr>
      <vt:lpstr>Major flows from production to consumption (2017)  — Land Use Change CO2</vt:lpstr>
      <vt:lpstr>Additional Figures Historical Emissions</vt:lpstr>
      <vt:lpstr>Total global emissions by source</vt:lpstr>
      <vt:lpstr>Historical cumulative emissions by source</vt:lpstr>
      <vt:lpstr>Historical cumulative fossil CO2 emissions by country</vt:lpstr>
      <vt:lpstr>Historical cumulative emissions by continent</vt:lpstr>
      <vt:lpstr>Additional Figures Energy Use</vt:lpstr>
      <vt:lpstr>Energy use by source</vt:lpstr>
      <vt:lpstr>Energy use by source: China</vt:lpstr>
      <vt:lpstr>Energy use by source: USA</vt:lpstr>
      <vt:lpstr>Energy use by source: India</vt:lpstr>
      <vt:lpstr>Energy use by source: EU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Carbon Budget</dc:title>
  <dc:creator>Global Carbon Project</dc:creator>
  <cp:lastModifiedBy>Robbie Andrew</cp:lastModifiedBy>
  <cp:revision>10</cp:revision>
  <dcterms:created xsi:type="dcterms:W3CDTF">2013-11-11T22:16:06Z</dcterms:created>
  <dcterms:modified xsi:type="dcterms:W3CDTF">2023-12-06T10:57:20Z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0x01010074D02CDF85BB3C43825BB38CAE9C40BF</vt:lpwstr>
  </property>
  <property fmtid="{D5CDD505-2E9C-101B-9397-08002B2CF9AE}" pid="3" name="MediaServiceImageTags">
    <vt:lpwstr/>
  </property>
</Properties>
</file>