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6"/>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658" r:id="rId17"/>
    <p:sldId id="266" r:id="rId18"/>
    <p:sldId id="659" r:id="rId19"/>
    <p:sldId id="660" r:id="rId20"/>
    <p:sldId id="661" r:id="rId21"/>
    <p:sldId id="271" r:id="rId22"/>
    <p:sldId id="678" r:id="rId23"/>
    <p:sldId id="272" r:id="rId24"/>
    <p:sldId id="273" r:id="rId25"/>
    <p:sldId id="641" r:id="rId26"/>
    <p:sldId id="322" r:id="rId27"/>
    <p:sldId id="639" r:id="rId28"/>
    <p:sldId id="663" r:id="rId29"/>
    <p:sldId id="664" r:id="rId30"/>
    <p:sldId id="276" r:id="rId31"/>
    <p:sldId id="682" r:id="rId32"/>
    <p:sldId id="665" r:id="rId33"/>
    <p:sldId id="278" r:id="rId34"/>
    <p:sldId id="673" r:id="rId35"/>
    <p:sldId id="674" r:id="rId36"/>
    <p:sldId id="675" r:id="rId37"/>
    <p:sldId id="290" r:id="rId38"/>
    <p:sldId id="282" r:id="rId39"/>
    <p:sldId id="283" r:id="rId40"/>
    <p:sldId id="284" r:id="rId41"/>
    <p:sldId id="286" r:id="rId42"/>
    <p:sldId id="285" r:id="rId43"/>
    <p:sldId id="680" r:id="rId44"/>
    <p:sldId id="287" r:id="rId45"/>
    <p:sldId id="643" r:id="rId46"/>
    <p:sldId id="288" r:id="rId47"/>
    <p:sldId id="296" r:id="rId48"/>
    <p:sldId id="656" r:id="rId49"/>
    <p:sldId id="677" r:id="rId50"/>
    <p:sldId id="650" r:id="rId51"/>
    <p:sldId id="655" r:id="rId52"/>
    <p:sldId id="298" r:id="rId53"/>
    <p:sldId id="679" r:id="rId54"/>
    <p:sldId id="299" r:id="rId55"/>
    <p:sldId id="300" r:id="rId56"/>
    <p:sldId id="301" r:id="rId57"/>
    <p:sldId id="302" r:id="rId58"/>
    <p:sldId id="303" r:id="rId59"/>
    <p:sldId id="657" r:id="rId60"/>
    <p:sldId id="662" r:id="rId61"/>
    <p:sldId id="306" r:id="rId62"/>
    <p:sldId id="307" r:id="rId63"/>
    <p:sldId id="308" r:id="rId64"/>
    <p:sldId id="681" r:id="rId65"/>
    <p:sldId id="309" r:id="rId66"/>
    <p:sldId id="310" r:id="rId67"/>
    <p:sldId id="311" r:id="rId68"/>
    <p:sldId id="312" r:id="rId69"/>
    <p:sldId id="313" r:id="rId70"/>
    <p:sldId id="638" r:id="rId71"/>
    <p:sldId id="316" r:id="rId72"/>
    <p:sldId id="317" r:id="rId73"/>
    <p:sldId id="318" r:id="rId74"/>
    <p:sldId id="319" r:id="rId75"/>
    <p:sldId id="666" r:id="rId76"/>
    <p:sldId id="676" r:id="rId77"/>
    <p:sldId id="667"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7" r:id="rId91"/>
    <p:sldId id="338" r:id="rId92"/>
    <p:sldId id="339" r:id="rId93"/>
    <p:sldId id="340" r:id="rId94"/>
    <p:sldId id="341" r:id="rId95"/>
  </p:sldIdLst>
  <p:sldSz cx="12192000" cy="6858000"/>
  <p:notesSz cx="9296400" cy="7010400"/>
  <p:embeddedFontLst>
    <p:embeddedFont>
      <p:font typeface="Abadi" panose="020B0604020104020204" pitchFamily="34" charset="77"/>
      <p:regular r:id="rId97"/>
      <p:bold r:id="rId98"/>
      <p:italic r:id="rId99"/>
      <p:boldItalic r:id="rId100"/>
    </p:embeddedFont>
    <p:embeddedFont>
      <p:font typeface="Arial Narrow" panose="020B060402020202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userDrawn="1">
          <p15:clr>
            <a:srgbClr val="A4A3A4"/>
          </p15:clr>
        </p15:guide>
        <p15:guide id="2" pos="7401" userDrawn="1">
          <p15:clr>
            <a:srgbClr val="A4A3A4"/>
          </p15:clr>
        </p15:guide>
      </p15:sldGuideLst>
    </p:ext>
    <p:ext uri="{2D200454-40CA-4A62-9FC3-DE9A4176ACB9}">
      <p15:notesGuideLst xmlns:p15="http://schemas.microsoft.com/office/powerpoint/2012/main">
        <p15:guide id="1" orient="horz" pos="3846" userDrawn="1">
          <p15:clr>
            <a:srgbClr val="A4A3A4"/>
          </p15:clr>
        </p15:guide>
        <p15:guide id="2" pos="4099" userDrawn="1">
          <p15:clr>
            <a:srgbClr val="A4A3A4"/>
          </p15:clr>
        </p15:guide>
      </p15:notes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12"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83B7"/>
    <a:srgbClr val="888888"/>
    <a:srgbClr val="C5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94789"/>
  </p:normalViewPr>
  <p:slideViewPr>
    <p:cSldViewPr snapToGrid="0">
      <p:cViewPr varScale="1">
        <p:scale>
          <a:sx n="87" d="100"/>
          <a:sy n="87" d="100"/>
        </p:scale>
        <p:origin x="224" y="832"/>
      </p:cViewPr>
      <p:guideLst>
        <p:guide orient="horz" pos="4320"/>
        <p:guide pos="740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846"/>
        <p:guide pos="409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8/10/relationships/authors" Targe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customschemas.google.com/relationships/presentationmetadata" Target="metadata"/><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0.fntdata"/><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5639817" cy="610429"/>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7372134" y="2"/>
            <a:ext cx="5639817" cy="610429"/>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11596042"/>
            <a:ext cx="5639817" cy="610429"/>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 name="Google Shape;47;p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1" name="Google Shape;131;p1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46" name="Google Shape;146;p1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22268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8" name="Google Shape;138;p1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207256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4249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37761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86" name="Google Shape;186;p1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9" name="Google Shape;159;p1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322589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 name="Google Shape;61;p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5" name="Google Shape;195;p1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02" name="Google Shape;202;p1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02" name="Google Shape;202;p1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5" name="Google Shape;195;p1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6197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530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extLst>
      <p:ext uri="{BB962C8B-B14F-4D97-AF65-F5344CB8AC3E}">
        <p14:creationId xmlns:p14="http://schemas.microsoft.com/office/powerpoint/2010/main" val="14781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29" name="Google Shape;229;p2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29" name="Google Shape;229;p2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8944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extLst>
      <p:ext uri="{BB962C8B-B14F-4D97-AF65-F5344CB8AC3E}">
        <p14:creationId xmlns:p14="http://schemas.microsoft.com/office/powerpoint/2010/main" val="285023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1" name="Google Shape;71;p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48" name="Google Shape;248;p2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2772822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61123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71" name="Google Shape;671;p6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extLst>
      <p:ext uri="{BB962C8B-B14F-4D97-AF65-F5344CB8AC3E}">
        <p14:creationId xmlns:p14="http://schemas.microsoft.com/office/powerpoint/2010/main" val="1190250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83" name="Google Shape;283;p2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0" name="Google Shape;290;p2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9" name="Google Shape;299;p2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17" name="Google Shape;317;p3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8" name="Google Shape;78;p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extLst>
      <p:ext uri="{BB962C8B-B14F-4D97-AF65-F5344CB8AC3E}">
        <p14:creationId xmlns:p14="http://schemas.microsoft.com/office/powerpoint/2010/main" val="1792646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26" name="Google Shape;326;p3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4" name="Google Shape;404;p4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42</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35" name="Google Shape;335;p3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4" name="Google Shape;404;p4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10" name="Google Shape;410;p4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35" name="Google Shape;335;p3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extLst>
      <p:ext uri="{BB962C8B-B14F-4D97-AF65-F5344CB8AC3E}">
        <p14:creationId xmlns:p14="http://schemas.microsoft.com/office/powerpoint/2010/main" val="2602547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10" name="Google Shape;410;p4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47</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08" name="Google Shape;308;p3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26" name="Google Shape;426;p4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8" name="Google Shape;88;p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c44d61a1d_1_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4" name="Google Shape;154;g1ec44d61a1d_1_2:notes"/>
          <p:cNvSpPr txBox="1">
            <a:spLocks noGrp="1"/>
          </p:cNvSpPr>
          <p:nvPr>
            <p:ph type="body" idx="1"/>
          </p:nvPr>
        </p:nvSpPr>
        <p:spPr>
          <a:xfrm>
            <a:off x="1301497" y="5799080"/>
            <a:ext cx="10411973" cy="5493905"/>
          </a:xfrm>
          <a:prstGeom prst="rect">
            <a:avLst/>
          </a:prstGeom>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155" name="Google Shape;155;g1ec44d61a1d_1_2:notes"/>
          <p:cNvSpPr txBox="1">
            <a:spLocks noGrp="1"/>
          </p:cNvSpPr>
          <p:nvPr>
            <p:ph type="sldNum" idx="12"/>
          </p:nvPr>
        </p:nvSpPr>
        <p:spPr>
          <a:xfrm>
            <a:off x="7372134" y="11596042"/>
            <a:ext cx="5639648" cy="610387"/>
          </a:xfrm>
          <a:prstGeom prst="rect">
            <a:avLst/>
          </a:prstGeom>
        </p:spPr>
        <p:txBody>
          <a:bodyPr spcFirstLastPara="1" wrap="square" lIns="138275" tIns="69125" rIns="138275" bIns="69125"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37" name="Google Shape;437;p4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43" name="Google Shape;443;p4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65" name="Google Shape;465;p4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53</a:t>
            </a:fld>
            <a:endParaRPr sz="18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4" name="Google Shape;474;p4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83" name="Google Shape;483;p4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55</a:t>
            </a:fld>
            <a:endParaRPr sz="18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99" name="Google Shape;499;p4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65" name="Google Shape;465;p4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117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17" name="Google Shape;517;p5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26" name="Google Shape;526;p5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9" name="Google Shape;99;p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35" name="Google Shape;535;p5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60</a:t>
            </a:fld>
            <a:endParaRPr sz="18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35" name="Google Shape;535;p5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802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46" name="Google Shape;546;p5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58" name="Google Shape;558;p5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67" name="Google Shape;567;p5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77" name="Google Shape;577;p5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65</a:t>
            </a:fld>
            <a:endParaRPr sz="18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86" name="Google Shape;586;p5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66</a:t>
            </a:fld>
            <a:endParaRPr sz="18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77" name="Google Shape;577;p5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3" name="Google Shape;613;p6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19" name="Google Shape;619;p6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69</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05" name="Google Shape;105;p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41" name="Google Shape;641;p6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47" name="Google Shape;647;p6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6019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071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724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80" name="Google Shape;680;p6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75</a:t>
            </a:fld>
            <a:endParaRPr sz="18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89" name="Google Shape;689;p6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98" name="Google Shape;698;p70: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07" name="Google Shape;707;p71: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16" name="Google Shape;716;p7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79</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13" name="Google Shape;113;p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25" name="Google Shape;725;p7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33" name="Google Shape;733;p7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81</a:t>
            </a:fld>
            <a:endParaRPr sz="18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42" name="Google Shape;742;p7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82</a:t>
            </a:fld>
            <a:endParaRPr sz="18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51" name="Google Shape;751;p7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74" name="Google Shape;774;p7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86</a:t>
            </a:fld>
            <a:endParaRPr sz="18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01" name="Google Shape;801;p82: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09" name="Google Shape;809;p83: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18" name="Google Shape;818;p84: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22" name="Google Shape;122;p9: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26" name="Google Shape;826;p85: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834" name="Google Shape;834;p86: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 name="Picture 3">
            <a:extLst>
              <a:ext uri="{FF2B5EF4-FFF2-40B4-BE49-F238E27FC236}">
                <a16:creationId xmlns:a16="http://schemas.microsoft.com/office/drawing/2014/main" id="{F3320A75-6E12-EA49-8279-EB8A61A170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6575" y="100208"/>
            <a:ext cx="2851744"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3" name="Picture 2">
            <a:extLst>
              <a:ext uri="{FF2B5EF4-FFF2-40B4-BE49-F238E27FC236}">
                <a16:creationId xmlns:a16="http://schemas.microsoft.com/office/drawing/2014/main" id="{5575A2CC-7A2D-7678-0314-42FB115B22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028C504A-ECB3-04E6-2071-E1884633C6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CF80A159-5E3E-0694-B306-DC0BF2DE10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589CFA5-DDAA-B17D-94A8-D531555C58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www.globalcarbonproject.org/carbonbudg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iamconsortium.org/" TargetMode="External"/><Relationship Id="rId5" Type="http://schemas.openxmlformats.org/officeDocument/2006/relationships/hyperlink" Target="https://tntcat.iiasa.ac.at/SspDb/dsd?Action=htmlpage&amp;page=welcome" TargetMode="External"/><Relationship Id="rId4" Type="http://schemas.openxmlformats.org/officeDocument/2006/relationships/hyperlink" Target="https://www.nature.com/articles/s41558-018-0091-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www.globalcarbonproject.org/carbonbud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www.globalcarbonproject.org/carbonbudge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www.globalcarbonproject.org/carbonbudge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www.globalcarbonproject.org/carbonbudge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globalcarbonproject.org/carbonbudge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ia.gov/outlooks/steo/archives/Oct25.pdf"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www.globalcarbonproject.org/carbonbudg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www.globalcarbonatlas.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globalcarbonproject.org/carbonbudge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www.globalcarbonproject.org/carbonbudge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www.globalcarbonproject.org/carbonbudget/"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46.png"/><Relationship Id="rId4" Type="http://schemas.openxmlformats.org/officeDocument/2006/relationships/hyperlink" Target="http://www.globalcarbonproject.org/carbonbudge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s://doi.org/10.5194/essd-15-1093-2023" TargetMode="External"/><Relationship Id="rId4" Type="http://schemas.openxmlformats.org/officeDocument/2006/relationships/hyperlink" Target="http://www.globalcarbonproject.org/carbonbudge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5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doi.org/10.18160/GCP-2025" TargetMode="External"/><Relationship Id="rId7"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53.jpeg"/><Relationship Id="rId4" Type="http://schemas.openxmlformats.org/officeDocument/2006/relationships/hyperlink" Target="http://www.globalcarbonproject.org/carbonbudget/" TargetMode="External"/><Relationship Id="rId9"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www.globalcarbonproject.org/carbonbudge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doi.org/10.5194/essd-8-383-2016"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www.globalcarbonproject.org/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5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hyperlink" Target="http://www.globalcarbonproject.org/carbonbudge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www.globalcarbonproject.org/carbonbudge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www.globalcarbonproject.org/carbonbudge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hyperlink" Target="http://www.globalcarbonproject.org/carbonbudget/"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www.globalcarbonproject.org/carbonbudget/"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18" Type="http://schemas.openxmlformats.org/officeDocument/2006/relationships/image" Target="../media/image85.png"/><Relationship Id="rId3" Type="http://schemas.openxmlformats.org/officeDocument/2006/relationships/image" Target="../media/image3.png"/><Relationship Id="rId21" Type="http://schemas.openxmlformats.org/officeDocument/2006/relationships/image" Target="../media/image88.sv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69.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www.lsce.ipsl.fr/en/" TargetMode="External"/><Relationship Id="rId11" Type="http://schemas.openxmlformats.org/officeDocument/2006/relationships/image" Target="../media/image78.sv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sv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www.globalcarbonproject.org/carbonbudge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hyperlink" Target="http://www.globalcarbonproject.org/carbonbudget/"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www.globalcarbonproject.org/carbonbudge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hyperlink" Target="http://www.globalcarbonproject.org/carbonbudge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hyperlink" Target="http://www.globalcarbonproject.org/carbonbudget/"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www.globalcarbonproject.org/carbonbudget/"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hyperlink" Target="http://www.globalcarbonproject.org/carbonbudget/"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hyperlink" Target="http://www.globalcarbonproject.org/" TargetMode="External"/><Relationship Id="rId4" Type="http://schemas.openxmlformats.org/officeDocument/2006/relationships/hyperlink" Target="https://doi.org/10.18160/GCP-2025"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hyperlink" Target="http://www.globalcarbonproject.org/" TargetMode="External"/><Relationship Id="rId4" Type="http://schemas.openxmlformats.org/officeDocument/2006/relationships/hyperlink" Target="https://doi.org/10.18160/GCP-2025"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hyperlink" Target="http://www.globalcarbonproject.org/carbonbudg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18160/GCP-2025" TargetMode="External"/><Relationship Id="rId4" Type="http://schemas.openxmlformats.org/officeDocument/2006/relationships/hyperlink" Target="https://gml.noaa.gov/ccgg/trend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www.globalcarbonproject.org/carbonbudge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8160/GCP-2025"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13 November 2025</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0.6</a:t>
            </a:r>
          </a:p>
        </p:txBody>
      </p:sp>
      <p:pic>
        <p:nvPicPr>
          <p:cNvPr id="54" name="Google Shape;54;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a:solidFill>
                  <a:schemeClr val="bg1"/>
                </a:solidFill>
                <a:latin typeface="Abadi" panose="020B0604020104020204" pitchFamily="34" charset="0"/>
              </a:rPr>
              <a:t>2025</a:t>
            </a:r>
            <a:endParaRPr lang="en-GB" sz="600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37.8 ± 2 GtCO</a:t>
            </a:r>
            <a:r>
              <a:rPr lang="en-GB" baseline="-25000" noProof="1">
                <a:solidFill>
                  <a:srgbClr val="4083B7"/>
                </a:solidFill>
              </a:rPr>
              <a:t>2</a:t>
            </a:r>
            <a:r>
              <a:rPr lang="en-GB" noProof="1">
                <a:solidFill>
                  <a:srgbClr val="4083B7"/>
                </a:solidFill>
              </a:rPr>
              <a:t> in 2024, 69% over 1990</a:t>
            </a:r>
            <a:br>
              <a:rPr lang="en-GB" noProof="1">
                <a:solidFill>
                  <a:srgbClr val="4083B7"/>
                </a:solidFill>
              </a:rPr>
            </a:br>
            <a:r>
              <a:rPr lang="en-GB" noProof="1">
                <a:solidFill>
                  <a:srgbClr val="4083B7"/>
                </a:solidFill>
              </a:rPr>
              <a:t>  Projection for 2025: 38.1 ± 2 GtCO</a:t>
            </a:r>
            <a:r>
              <a:rPr lang="en-GB" baseline="-25000" noProof="1">
                <a:solidFill>
                  <a:srgbClr val="4083B7"/>
                </a:solidFill>
              </a:rPr>
              <a:t>2</a:t>
            </a:r>
            <a:r>
              <a:rPr lang="en-GB" noProof="1">
                <a:solidFill>
                  <a:srgbClr val="4083B7"/>
                </a:solidFill>
              </a:rPr>
              <a:t>, 1.1% [0.2% to +2.2%] higher than 2024</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 The global total includes a cement carbonation sink of 0.8 GtCO</a:t>
            </a:r>
            <a:r>
              <a:rPr lang="en-GB" baseline="-25000" noProof="1">
                <a:solidFill>
                  <a:srgbClr val="4083B7"/>
                </a:solidFill>
              </a:rPr>
              <a:t>2</a:t>
            </a:r>
            <a:r>
              <a:rPr lang="en-GB" noProof="1">
                <a:solidFill>
                  <a:srgbClr val="4083B7"/>
                </a:solidFill>
              </a:rPr>
              <a:t>.</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sp>
        <p:nvSpPr>
          <p:cNvPr id="150" name="Google Shape;150;p12"/>
          <p:cNvSpPr/>
          <p:nvPr/>
        </p:nvSpPr>
        <p:spPr>
          <a:xfrm>
            <a:off x="2483181"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srcRect/>
          <a:stretch/>
        </p:blipFill>
        <p:spPr>
          <a:xfrm>
            <a:off x="2065482" y="1508224"/>
            <a:ext cx="8077420" cy="4543548"/>
          </a:xfrm>
          <a:prstGeom prst="rect">
            <a:avLst/>
          </a:prstGeom>
          <a:noFill/>
          <a:ln>
            <a:noFill/>
          </a:ln>
        </p:spPr>
      </p:pic>
      <p:sp>
        <p:nvSpPr>
          <p:cNvPr id="155" name="Google Shape;155;p12"/>
          <p:cNvSpPr txBox="1"/>
          <p:nvPr/>
        </p:nvSpPr>
        <p:spPr>
          <a:xfrm>
            <a:off x="9694542" y="4817811"/>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pic>
        <p:nvPicPr>
          <p:cNvPr id="2" name="Google Shape;453;p45">
            <a:extLst>
              <a:ext uri="{FF2B5EF4-FFF2-40B4-BE49-F238E27FC236}">
                <a16:creationId xmlns:a16="http://schemas.microsoft.com/office/drawing/2014/main" id="{8CD281F9-C4B5-81C0-E065-97A85BF52269}"/>
              </a:ext>
            </a:extLst>
          </p:cNvPr>
          <p:cNvPicPr preferRelativeResize="0"/>
          <p:nvPr/>
        </p:nvPicPr>
        <p:blipFill rotWithShape="1">
          <a:blip r:embed="rId6">
            <a:alphaModFix/>
          </a:blip>
          <a:srcRect/>
          <a:stretch/>
        </p:blipFill>
        <p:spPr>
          <a:xfrm>
            <a:off x="10001816" y="3575555"/>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2025</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Fossil CO</a:t>
            </a:r>
            <a:r>
              <a:rPr lang="en-US" baseline="-25000" noProof="1">
                <a:solidFill>
                  <a:srgbClr val="4083B7"/>
                </a:solidFill>
              </a:rPr>
              <a:t>2</a:t>
            </a:r>
            <a:r>
              <a:rPr lang="en-US" noProof="1">
                <a:solidFill>
                  <a:srgbClr val="4083B7"/>
                </a:solidFill>
              </a:rPr>
              <a:t> emissions growth is from different regions in 2025 compared to 2024:</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USA rising, and EU27 flat, reversing recent declines. China flat, India low growth, contrasting recent strong growth.</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2025 projections are based on preliminary data and modelling. </a:t>
            </a:r>
            <a:br>
              <a:rPr lang="en-GB" noProof="1">
                <a:solidFill>
                  <a:srgbClr val="4083B7"/>
                </a:solidFill>
              </a:rPr>
            </a:br>
            <a:r>
              <a:rPr lang="en-GB" noProof="1">
                <a:solidFill>
                  <a:srgbClr val="4083B7"/>
                </a:solidFill>
              </a:rPr>
              <a:t>‘Bunkers’ are fossil fuels used for international shipping and aviation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2023–2025</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Emissions are projected to increase in USA and India, be flat to slight rise in China and the EU, decline in Japan, </a:t>
            </a:r>
          </a:p>
          <a:p>
            <a:pPr marL="0" lvl="0" indent="0" algn="ctr" rtl="0">
              <a:lnSpc>
                <a:spcPct val="100000"/>
              </a:lnSpc>
              <a:spcBef>
                <a:spcPts val="0"/>
              </a:spcBef>
              <a:spcAft>
                <a:spcPts val="0"/>
              </a:spcAft>
              <a:buClr>
                <a:srgbClr val="4C9BDB"/>
              </a:buClr>
              <a:buSzPts val="1800"/>
              <a:buNone/>
            </a:pPr>
            <a:r>
              <a:rPr lang="en-US" noProof="1">
                <a:solidFill>
                  <a:srgbClr val="4083B7"/>
                </a:solidFill>
              </a:rPr>
              <a:t>with growth in international aviation and the combined rest of the world (Others) in 2025</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2025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1619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2338998968"/>
              </p:ext>
            </p:extLst>
          </p:nvPr>
        </p:nvGraphicFramePr>
        <p:xfrm>
          <a:off x="1653756" y="1179267"/>
          <a:ext cx="8884489" cy="4944872"/>
        </p:xfrm>
        <a:graphic>
          <a:graphicData uri="http://schemas.openxmlformats.org/drawingml/2006/table">
            <a:tbl>
              <a:tblPr>
                <a:noFill/>
                <a:tableStyleId>{CF0FC889-7F01-4FBF-9F89-4ACB798011AF}</a:tableStyleId>
              </a:tblPr>
              <a:tblGrid>
                <a:gridCol w="2156244">
                  <a:extLst>
                    <a:ext uri="{9D8B030D-6E8A-4147-A177-3AD203B41FA5}">
                      <a16:colId xmlns:a16="http://schemas.microsoft.com/office/drawing/2014/main" val="20000"/>
                    </a:ext>
                  </a:extLst>
                </a:gridCol>
                <a:gridCol w="1645735">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98111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emissions (billion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growth (percent)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2025 projected emissions growth</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2025 projected emissions</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12.3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0.7%</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12.3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4.9</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-0.6%</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1.9%</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5.0</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3.2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4.0%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1.4%</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3.2</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493692688"/>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-2.6%</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2.4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Japan</a:t>
                      </a: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1.0</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-2.8%</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-2.2%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0.9</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609198105"/>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International bunkers*</a:t>
                      </a:r>
                      <a:endPar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1.2</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R="0" algn="ctr" rtl="0" fontAlgn="ctr">
                        <a:lnSpc>
                          <a:spcPct val="100000"/>
                        </a:lnSpc>
                        <a:spcBef>
                          <a:spcPts val="0"/>
                        </a:spcBef>
                        <a:spcAft>
                          <a:spcPts val="0"/>
                        </a:spcAft>
                        <a:buClr>
                          <a:srgbClr val="000000"/>
                        </a:buClr>
                        <a:buFont typeface="Arial"/>
                      </a:pPr>
                      <a:r>
                        <a:rPr lang="en-GB" sz="1800" b="0" i="0" u="none" strike="noStrike" cap="none" noProof="0">
                          <a:solidFill>
                            <a:srgbClr val="4083B7"/>
                          </a:solidFill>
                          <a:effectLst/>
                          <a:latin typeface="Calibri" panose="020F0502020204030204" pitchFamily="34" charset="0"/>
                          <a:ea typeface="Calibri" panose="020F0502020204030204" pitchFamily="34" charset="0"/>
                          <a:cs typeface="Calibri" panose="020F0502020204030204" pitchFamily="34" charset="0"/>
                          <a:sym typeface="Arial"/>
                        </a:rPr>
                        <a:t>9.8%</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3.7%</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1.2</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2354977031"/>
                  </a:ext>
                </a:extLst>
              </a:tr>
              <a:tr h="38561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All others</a:t>
                      </a:r>
                      <a:endParaRPr lang="en-GB" sz="18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13.6</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1.6%</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13.7</a:t>
                      </a: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485623">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38.6</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1.0%</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1.0%</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38.9</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75731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 (incl. cement carbonation)</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37.8</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1.1%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noProof="0">
                          <a:solidFill>
                            <a:srgbClr val="4083B7"/>
                          </a:solidFill>
                          <a:effectLst/>
                          <a:latin typeface="Calibri" panose="020F0502020204030204" pitchFamily="34" charset="0"/>
                          <a:ea typeface="Calibri" panose="020F0502020204030204" pitchFamily="34" charset="0"/>
                          <a:cs typeface="Calibri" panose="020F0502020204030204" pitchFamily="34" charset="0"/>
                        </a:rPr>
                        <a:t>38.1</a:t>
                      </a: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2024 and 2025</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2025</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2025</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are 5.0 ± 2.6 GtCO</a:t>
            </a:r>
            <a:r>
              <a:rPr lang="en-GB" baseline="-25000">
                <a:solidFill>
                  <a:srgbClr val="4083B7"/>
                </a:solidFill>
              </a:rPr>
              <a:t>2</a:t>
            </a:r>
            <a:r>
              <a:rPr lang="en-GB">
                <a:solidFill>
                  <a:srgbClr val="4083B7"/>
                </a:solidFill>
              </a:rPr>
              <a:t> per year for 2015–2024, and show a negative trend in the last two decades,</a:t>
            </a:r>
            <a:br>
              <a:rPr lang="en-GB">
                <a:solidFill>
                  <a:srgbClr val="4083B7"/>
                </a:solidFill>
              </a:rPr>
            </a:br>
            <a:r>
              <a:rPr lang="en-GB">
                <a:solidFill>
                  <a:srgbClr val="4083B7"/>
                </a:solidFill>
              </a:rPr>
              <a:t>but estimates are still highly uncertain.     </a:t>
            </a:r>
            <a:r>
              <a:rPr lang="en-GB" noProof="1">
                <a:solidFill>
                  <a:srgbClr val="4083B7"/>
                </a:solidFill>
              </a:rPr>
              <a:t>Projection for 2025: 4.1 ± 2.6 GtCO</a:t>
            </a:r>
            <a:r>
              <a:rPr lang="en-GB" baseline="-25000" noProof="1">
                <a:solidFill>
                  <a:srgbClr val="4083B7"/>
                </a:solidFill>
              </a:rPr>
              <a:t>2</a:t>
            </a:r>
            <a:endParaRPr lang="en-GB" baseline="-25000">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grpSp>
        <p:nvGrpSpPr>
          <p:cNvPr id="2" name="Google Shape;417;p42">
            <a:extLst>
              <a:ext uri="{FF2B5EF4-FFF2-40B4-BE49-F238E27FC236}">
                <a16:creationId xmlns:a16="http://schemas.microsoft.com/office/drawing/2014/main" id="{80BCBF94-6702-76A9-FA09-CB3C4BE737FD}"/>
              </a:ext>
            </a:extLst>
          </p:cNvPr>
          <p:cNvGrpSpPr/>
          <p:nvPr/>
        </p:nvGrpSpPr>
        <p:grpSpPr>
          <a:xfrm>
            <a:off x="5001824" y="1976183"/>
            <a:ext cx="974907" cy="430847"/>
            <a:chOff x="3700219" y="1913848"/>
            <a:chExt cx="1157977" cy="495853"/>
          </a:xfrm>
        </p:grpSpPr>
        <p:sp>
          <p:nvSpPr>
            <p:cNvPr id="3" name="Google Shape;418;p42">
              <a:extLst>
                <a:ext uri="{FF2B5EF4-FFF2-40B4-BE49-F238E27FC236}">
                  <a16:creationId xmlns:a16="http://schemas.microsoft.com/office/drawing/2014/main" id="{D6CDD2DC-FFD3-1727-8903-AA4AADE95147}"/>
                </a:ext>
              </a:extLst>
            </p:cNvPr>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bg1">
                      <a:lumMod val="50000"/>
                    </a:schemeClr>
                  </a:solidFill>
                  <a:latin typeface="Arial" panose="020B0604020202020204" pitchFamily="34" charset="0"/>
                  <a:ea typeface="Calibri"/>
                  <a:cs typeface="Arial" panose="020B0604020202020204" pitchFamily="34" charset="0"/>
                  <a:sym typeface="Calibri"/>
                </a:rPr>
                <a:t>Indonesian fires</a:t>
              </a:r>
              <a:endParaRPr>
                <a:solidFill>
                  <a:schemeClr val="bg1">
                    <a:lumMod val="50000"/>
                  </a:schemeClr>
                </a:solidFill>
                <a:latin typeface="Arial" panose="020B0604020202020204" pitchFamily="34" charset="0"/>
                <a:cs typeface="Arial" panose="020B0604020202020204" pitchFamily="34" charset="0"/>
              </a:endParaRPr>
            </a:p>
          </p:txBody>
        </p:sp>
        <p:cxnSp>
          <p:nvCxnSpPr>
            <p:cNvPr id="4" name="Google Shape;419;p42">
              <a:extLst>
                <a:ext uri="{FF2B5EF4-FFF2-40B4-BE49-F238E27FC236}">
                  <a16:creationId xmlns:a16="http://schemas.microsoft.com/office/drawing/2014/main" id="{09C3E610-D579-71A5-C015-0AD3D43E7F16}"/>
                </a:ext>
              </a:extLst>
            </p:cNvPr>
            <p:cNvCxnSpPr/>
            <p:nvPr/>
          </p:nvCxnSpPr>
          <p:spPr>
            <a:xfrm>
              <a:off x="4238633" y="2248325"/>
              <a:ext cx="417733" cy="0"/>
            </a:xfrm>
            <a:prstGeom prst="straightConnector1">
              <a:avLst/>
            </a:prstGeom>
            <a:noFill/>
            <a:ln w="9525" cap="flat" cmpd="sng">
              <a:solidFill>
                <a:schemeClr val="bg1">
                  <a:lumMod val="50000"/>
                </a:schemeClr>
              </a:solidFill>
              <a:prstDash val="solid"/>
              <a:round/>
              <a:headEnd type="none" w="med" len="med"/>
              <a:tailEnd type="stealth" w="med" len="med"/>
            </a:ln>
          </p:spPr>
        </p:cxnSp>
      </p:grpSp>
      <p:sp>
        <p:nvSpPr>
          <p:cNvPr id="5" name="Google Shape;150;p12">
            <a:extLst>
              <a:ext uri="{FF2B5EF4-FFF2-40B4-BE49-F238E27FC236}">
                <a16:creationId xmlns:a16="http://schemas.microsoft.com/office/drawing/2014/main" id="{52C42046-6B10-8290-F4D4-A321F6808272}"/>
              </a:ext>
            </a:extLst>
          </p:cNvPr>
          <p:cNvSpPr/>
          <p:nvPr/>
        </p:nvSpPr>
        <p:spPr>
          <a:xfrm>
            <a:off x="6246124" y="1272711"/>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623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noProof="1">
                <a:solidFill>
                  <a:srgbClr val="4083B7"/>
                </a:solidFill>
              </a:rPr>
              <a:t>Combined land-use change emissions from Brazil, Indonesia, and the DR Congo make up over half of the global net land-use change emissions. China moved from being a top emitter during 1960–1980 to the largest net remover in 2015–2024.</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7938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425.7 parts per million (ppm) in 2025, increasing by 2.3 ppm.</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27836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 despite the drop in fossil CO</a:t>
            </a:r>
            <a:r>
              <a:rPr lang="en-GB" baseline="-25000" noProof="1">
                <a:solidFill>
                  <a:srgbClr val="4083B7"/>
                </a:solidFill>
              </a:rPr>
              <a:t>2</a:t>
            </a:r>
            <a:r>
              <a:rPr lang="en-GB" noProof="1">
                <a:solidFill>
                  <a:srgbClr val="4083B7"/>
                </a:solidFill>
              </a:rPr>
              <a:t> emissions –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a:t>
            </a:r>
            <a:r>
              <a:rPr lang="en-GB" noProof="1">
                <a:solidFill>
                  <a:srgbClr val="FF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192" name="Google Shape;192;p16"/>
          <p:cNvPicPr preferRelativeResize="0"/>
          <p:nvPr/>
        </p:nvPicPr>
        <p:blipFill>
          <a:blip r:embed="rId5" cstate="print">
            <a:extLst>
              <a:ext uri="{28A0092B-C50C-407E-A947-70E740481C1C}">
                <a14:useLocalDpi xmlns:a14="http://schemas.microsoft.com/office/drawing/2010/main"/>
              </a:ext>
            </a:extLst>
          </a:blip>
          <a:srcRect/>
          <a:stretch/>
        </p:blipFill>
        <p:spPr>
          <a:xfrm>
            <a:off x="2458041" y="1903151"/>
            <a:ext cx="7275914" cy="40936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altLang="en-US"/>
              <a:t>S</a:t>
            </a:r>
            <a:r>
              <a:rPr lang="en-GB" altLang="en-US"/>
              <a:t>hared Socioeconomic Pathways (SSPs)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SSPs were designed to span the range of potential outcomes. Total CO</a:t>
            </a:r>
            <a:r>
              <a:rPr lang="en-GB" baseline="-25000" noProof="1">
                <a:solidFill>
                  <a:srgbClr val="4083B7"/>
                </a:solidFill>
              </a:rPr>
              <a:t>2</a:t>
            </a:r>
            <a:r>
              <a:rPr lang="en-GB" noProof="1">
                <a:solidFill>
                  <a:srgbClr val="4083B7"/>
                </a:solidFill>
              </a:rPr>
              <a:t> emissions are currently tracking in the middle of the range. The temperature outcomes are based on assessed scenarios in IPCC AR6 Working Group I.</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indent="0">
              <a:spcBef>
                <a:spcPts val="0"/>
              </a:spcBef>
            </a:pPr>
            <a:br>
              <a:rPr lang="en-GB" noProof="1">
                <a:solidFill>
                  <a:srgbClr val="4083B7"/>
                </a:solidFill>
              </a:rPr>
            </a:br>
            <a:r>
              <a:rPr lang="en-GB" altLang="en-US">
                <a:ea typeface="ＭＳ Ｐゴシック" pitchFamily="34" charset="-128"/>
              </a:rPr>
              <a:t>This set of quantified SSPs are based on the output of six Integrated Assessment Models (AIM/CGE, GCAM, IMAGE, MESSAGE, REMIND, WITCH).</a:t>
            </a:r>
            <a:br>
              <a:rPr lang="en-GB" altLang="en-US">
                <a:ea typeface="ＭＳ Ｐゴシック" pitchFamily="34" charset="-128"/>
              </a:rPr>
            </a:br>
            <a:r>
              <a:rPr lang="en-GB" altLang="en-US">
                <a:ea typeface="ＭＳ Ｐゴシック" pitchFamily="34" charset="-128"/>
              </a:rPr>
              <a:t>Net emissions include those from land-use change and bioenergy with CCS.</a:t>
            </a:r>
            <a:br>
              <a:rPr lang="en-GB" altLang="en-US">
                <a:ea typeface="ＭＳ Ｐゴシック" pitchFamily="34" charset="-128"/>
              </a:rPr>
            </a:br>
            <a:r>
              <a:rPr lang="en-GB" altLang="en-US">
                <a:ea typeface="ＭＳ Ｐゴシック" pitchFamily="34" charset="-128"/>
              </a:rPr>
              <a:t>Source: </a:t>
            </a:r>
            <a:r>
              <a:rPr lang="en-GB" altLang="en-US">
                <a:ea typeface="ＭＳ Ｐゴシック" pitchFamily="34" charset="-128"/>
                <a:hlinkClick r:id="rId3"/>
              </a:rPr>
              <a:t>Riahi et al. 2016</a:t>
            </a:r>
            <a:r>
              <a:rPr lang="en-GB" altLang="en-US">
                <a:ea typeface="ＭＳ Ｐゴシック" pitchFamily="34" charset="-128"/>
              </a:rPr>
              <a:t>; </a:t>
            </a:r>
            <a:r>
              <a:rPr lang="en-GB" altLang="en-US">
                <a:ea typeface="ＭＳ Ｐゴシック" pitchFamily="34" charset="-128"/>
                <a:hlinkClick r:id="rId4"/>
              </a:rPr>
              <a:t>Rogelj et al. 2018</a:t>
            </a:r>
            <a:r>
              <a:rPr lang="en-GB" altLang="en-US">
                <a:ea typeface="ＭＳ Ｐゴシック" pitchFamily="34" charset="-128"/>
              </a:rPr>
              <a:t>; </a:t>
            </a:r>
            <a:r>
              <a:rPr lang="en-GB" altLang="en-US">
                <a:ea typeface="ＭＳ Ｐゴシック" pitchFamily="34" charset="-128"/>
                <a:hlinkClick r:id="rId5"/>
              </a:rPr>
              <a:t>IIASA SSP Database</a:t>
            </a:r>
            <a:r>
              <a:rPr lang="en-GB" altLang="en-US">
                <a:ea typeface="ＭＳ Ｐゴシック" pitchFamily="34" charset="-128"/>
              </a:rPr>
              <a:t>; </a:t>
            </a:r>
            <a:r>
              <a:rPr lang="en-GB" altLang="en-US">
                <a:ea typeface="ＭＳ Ｐゴシック" pitchFamily="34" charset="-128"/>
                <a:hlinkClick r:id="rId6"/>
              </a:rPr>
              <a:t>IAMC</a:t>
            </a:r>
            <a:r>
              <a:rPr lang="en-GB" altLang="en-US">
                <a:ea typeface="ＭＳ Ｐゴシック" pitchFamily="34" charset="-128"/>
              </a:rPr>
              <a:t>; </a:t>
            </a:r>
            <a:r>
              <a:rPr lang="en-GB" u="sng" noProof="1">
                <a:solidFill>
                  <a:schemeClr val="hlink"/>
                </a:solidFill>
                <a:hlinkClick r:id="rId7"/>
              </a:rPr>
              <a:t>Global Carbon Project 2025</a:t>
            </a:r>
            <a:endParaRPr lang="en-GB" noProof="1"/>
          </a:p>
        </p:txBody>
      </p:sp>
      <p:pic>
        <p:nvPicPr>
          <p:cNvPr id="165" name="Google Shape;165;p13"/>
          <p:cNvPicPr preferRelativeResize="0">
            <a:picLocks noGrp="1"/>
          </p:cNvPicPr>
          <p:nvPr>
            <p:ph type="pic" idx="2"/>
          </p:nvPr>
        </p:nvPicPr>
        <p:blipFill>
          <a:blip r:embed="rId8"/>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80274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859740"/>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358636"/>
            <a:ext cx="4176600" cy="4970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NOAA/GML (Lan et al., 2025)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et al., 1976)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2025)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Fossil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emissions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Andrew and Peters,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CDIAC-FF (Erb and Marland,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UNFCCC 2025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Energy Institute 2025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Consumption emissions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Peters et al., 2011</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GTAP (Narayanan et al., 2015) </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Land-use change</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sz="1350" noProof="1">
                <a:solidFill>
                  <a:srgbClr val="4083B7"/>
                </a:solidFill>
                <a:latin typeface="Calibri"/>
                <a:ea typeface="Calibri"/>
                <a:cs typeface="Calibri"/>
                <a:sym typeface="Calibri"/>
              </a:rPr>
              <a:t>LUCE (Qin et al., 2024)</a:t>
            </a:r>
            <a:endParaRPr lang="en-GB" sz="135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LUH2 (Hurtt et al., 2020)</a:t>
            </a:r>
          </a:p>
          <a:p>
            <a:pPr marL="0" marR="0" lvl="0" indent="0" algn="l" rtl="0">
              <a:lnSpc>
                <a:spcPct val="100000"/>
              </a:lnSpc>
              <a:spcBef>
                <a:spcPts val="0"/>
              </a:spcBef>
              <a:spcAft>
                <a:spcPts val="0"/>
              </a:spcAft>
              <a:buClr>
                <a:srgbClr val="4C9BDB"/>
              </a:buClr>
              <a:buSzPts val="1400"/>
              <a:buFont typeface="Calibri"/>
              <a:buNone/>
            </a:pPr>
            <a:r>
              <a:rPr lang="fr-FR" sz="1350" i="0" u="none" strike="noStrike" cap="none" noProof="1">
                <a:solidFill>
                  <a:srgbClr val="4083B7"/>
                </a:solidFill>
                <a:latin typeface="Calibri"/>
                <a:ea typeface="Calibri"/>
                <a:cs typeface="Calibri"/>
                <a:sym typeface="Calibri"/>
              </a:rPr>
              <a:t>MapBiomas (Souza et al., 2020)</a:t>
            </a:r>
            <a:endParaRPr lang="en-GB" sz="1350" i="0" u="none" strike="noStrike" cap="none" noProof="1">
              <a:solidFill>
                <a:srgbClr val="4083B7"/>
              </a:solidFill>
              <a:latin typeface="Calibri"/>
              <a:ea typeface="Calibri"/>
              <a:cs typeface="Calibri"/>
              <a:sym typeface="Calibri"/>
            </a:endParaRPr>
          </a:p>
        </p:txBody>
      </p:sp>
      <p:sp>
        <p:nvSpPr>
          <p:cNvPr id="67" name="Google Shape;67;p2"/>
          <p:cNvSpPr/>
          <p:nvPr/>
        </p:nvSpPr>
        <p:spPr>
          <a:xfrm>
            <a:off x="5440017" y="1358636"/>
            <a:ext cx="5609938" cy="5124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 models</a:t>
            </a:r>
          </a:p>
          <a:p>
            <a:pPr>
              <a:buClr>
                <a:srgbClr val="4C9BDB"/>
              </a:buClr>
              <a:buSzPts val="1400"/>
            </a:pPr>
            <a:r>
              <a:rPr lang="en-GB" sz="1350" noProof="1">
                <a:solidFill>
                  <a:srgbClr val="4083B7"/>
                </a:solidFill>
                <a:latin typeface="Calibri"/>
                <a:ea typeface="Calibri"/>
                <a:cs typeface="Calibri"/>
                <a:sym typeface="Calibri"/>
              </a:rPr>
              <a:t>CABLE-POP | CLASSIC | CLM6.0 | CLM-FATES | DLEM | eDV3 | ELM | ELM-FATES | GDSTEM | IBIS | iMAPLE | ISAM | JSBACH | JULES-ES | LPJ-GUESS | LPJmL | LPJ-EOSIM  | LPX-Bern | OCN | ORCHIDEEv3 | SDGVM | VISIT | VISIT-UT | CARDAMOM </a:t>
            </a:r>
          </a:p>
          <a:p>
            <a:pPr lvl="0">
              <a:spcBef>
                <a:spcPts val="600"/>
              </a:spcBef>
              <a:buClr>
                <a:srgbClr val="4C9BDB"/>
              </a:buClr>
              <a:buSzPts val="1400"/>
            </a:pPr>
            <a:r>
              <a:rPr lang="en-GB" sz="1350" b="1" noProof="1">
                <a:solidFill>
                  <a:srgbClr val="4083B7"/>
                </a:solidFill>
                <a:latin typeface="Calibri"/>
                <a:ea typeface="Calibri"/>
                <a:cs typeface="Calibri"/>
                <a:sym typeface="Calibri"/>
              </a:rPr>
              <a:t>Climate forcing</a:t>
            </a:r>
            <a:r>
              <a:rPr lang="en-GB" sz="1350" noProof="1">
                <a:solidFill>
                  <a:srgbClr val="4083B7"/>
                </a:solidFill>
                <a:latin typeface="Calibri"/>
                <a:ea typeface="Calibri"/>
                <a:cs typeface="Calibri"/>
                <a:sym typeface="Calibri"/>
              </a:rPr>
              <a:t>  CRU (Harris et al., 2014) | JRA-55 (Kobayashi et al., 2015)</a:t>
            </a:r>
          </a:p>
          <a:p>
            <a:pPr lvl="0">
              <a:spcBef>
                <a:spcPts val="600"/>
              </a:spcBef>
              <a:buClr>
                <a:srgbClr val="4C9BDB"/>
              </a:buClr>
              <a:buSzPts val="1400"/>
            </a:pPr>
            <a:r>
              <a:rPr lang="en-GB" sz="1350" b="1" noProof="1">
                <a:solidFill>
                  <a:srgbClr val="4083B7"/>
                </a:solidFill>
                <a:latin typeface="Calibri"/>
                <a:ea typeface="Calibri"/>
                <a:cs typeface="Calibri"/>
                <a:sym typeface="Calibri"/>
              </a:rPr>
              <a:t>Ocean models</a:t>
            </a:r>
          </a:p>
          <a:p>
            <a:pPr lvl="0">
              <a:buClr>
                <a:srgbClr val="4C9BDB"/>
              </a:buClr>
              <a:buSzPts val="1400"/>
            </a:pPr>
            <a:r>
              <a:rPr lang="en-GB" sz="1350" noProof="1">
                <a:solidFill>
                  <a:srgbClr val="4083B7"/>
                </a:solidFill>
                <a:latin typeface="Calibri"/>
                <a:ea typeface="Calibri"/>
                <a:cs typeface="Calibri"/>
                <a:sym typeface="Calibri"/>
              </a:rPr>
              <a:t>NEMO-PlankTOM12 | NEMO4.2-PISCES (IPSL) | MICOM-HAMOCC (NorESM1-OCv1.2) | MPIOM-HAMOCC6 | NEMO3.6-PISCESv2-gas (CNRM) | FESOM2.1-REcoM3 | MOM6-COBALTv3 (Princeton) | CESM-ETHZ | MRI-ESM2-3 | ACCESS (CSIRO)</a:t>
            </a:r>
          </a:p>
          <a:p>
            <a:pPr lvl="0">
              <a:spcBef>
                <a:spcPts val="600"/>
              </a:spcBef>
              <a:buClr>
                <a:srgbClr val="4C9BDB"/>
              </a:buClr>
              <a:buSzPts val="1400"/>
            </a:pPr>
            <a:r>
              <a:rPr lang="en-GB" sz="1350" b="1" noProof="1">
                <a:solidFill>
                  <a:srgbClr val="4083B7"/>
                </a:solidFill>
                <a:latin typeface="Calibri"/>
                <a:ea typeface="Calibri"/>
                <a:cs typeface="Calibri"/>
                <a:sym typeface="Calibri"/>
              </a:rPr>
              <a:t>fCO</a:t>
            </a:r>
            <a:r>
              <a:rPr lang="en-GB" sz="1350" b="1" baseline="-25000" noProof="1">
                <a:solidFill>
                  <a:srgbClr val="4083B7"/>
                </a:solidFill>
                <a:latin typeface="Calibri"/>
                <a:ea typeface="Calibri"/>
                <a:cs typeface="Calibri"/>
                <a:sym typeface="Calibri"/>
              </a:rPr>
              <a:t>2</a:t>
            </a:r>
            <a:r>
              <a:rPr lang="en-GB" sz="1350" b="1" noProof="1">
                <a:solidFill>
                  <a:srgbClr val="4083B7"/>
                </a:solidFill>
                <a:latin typeface="Calibri"/>
                <a:ea typeface="Calibri"/>
                <a:cs typeface="Calibri"/>
                <a:sym typeface="Calibri"/>
              </a:rPr>
              <a:t> based ocean flux products</a:t>
            </a:r>
          </a:p>
          <a:p>
            <a:pPr lvl="0">
              <a:buClr>
                <a:srgbClr val="4C9BDB"/>
              </a:buClr>
              <a:buSzPts val="1400"/>
            </a:pPr>
            <a:r>
              <a:rPr lang="en-GB" sz="1350" noProof="1">
                <a:solidFill>
                  <a:srgbClr val="4083B7"/>
                </a:solidFill>
                <a:latin typeface="Calibri"/>
                <a:ea typeface="Calibri"/>
                <a:cs typeface="Calibri"/>
                <a:sym typeface="Calibri"/>
              </a:rPr>
              <a:t>VLIZ-SOMFFN | Jena-MLS | CMEMS-LSCE-FFNNv2 | UExP-FNN-U | NIES-ML3 | JMA-MLR | OceanSODA-ETHZv2 | LDEO-HPD | CSIR-ML6</a:t>
            </a:r>
          </a:p>
          <a:p>
            <a:pPr lvl="0">
              <a:spcBef>
                <a:spcPts val="600"/>
              </a:spcBef>
              <a:buClr>
                <a:srgbClr val="4C9BDB"/>
              </a:buClr>
              <a:buSzPts val="1400"/>
            </a:pPr>
            <a:r>
              <a:rPr lang="en-GB" sz="1350" b="1" noProof="1">
                <a:solidFill>
                  <a:srgbClr val="4083B7"/>
                </a:solidFill>
                <a:latin typeface="Calibri"/>
                <a:ea typeface="Calibri"/>
                <a:cs typeface="Calibri"/>
                <a:sym typeface="Calibri"/>
              </a:rPr>
              <a:t>Surface Ocean CO</a:t>
            </a:r>
            <a:r>
              <a:rPr lang="en-GB" sz="1350" b="1" baseline="-25000" noProof="1">
                <a:solidFill>
                  <a:srgbClr val="4083B7"/>
                </a:solidFill>
                <a:latin typeface="Calibri"/>
                <a:ea typeface="Calibri"/>
                <a:cs typeface="Calibri"/>
                <a:sym typeface="Calibri"/>
              </a:rPr>
              <a:t>2</a:t>
            </a:r>
            <a:r>
              <a:rPr lang="en-GB" sz="1350" b="1" noProof="1">
                <a:solidFill>
                  <a:srgbClr val="4083B7"/>
                </a:solidFill>
                <a:latin typeface="Calibri"/>
                <a:ea typeface="Calibri"/>
                <a:cs typeface="Calibri"/>
                <a:sym typeface="Calibri"/>
              </a:rPr>
              <a:t> Atlas  </a:t>
            </a:r>
            <a:r>
              <a:rPr lang="en-GB" sz="1350" noProof="1">
                <a:solidFill>
                  <a:srgbClr val="4083B7"/>
                </a:solidFill>
                <a:latin typeface="Calibri"/>
                <a:ea typeface="Calibri"/>
                <a:cs typeface="Calibri"/>
                <a:sym typeface="Calibri"/>
              </a:rPr>
              <a:t>SOCATv2025</a:t>
            </a:r>
          </a:p>
          <a:p>
            <a:pPr lvl="0">
              <a:spcBef>
                <a:spcPts val="600"/>
              </a:spcBef>
              <a:buClr>
                <a:srgbClr val="4C9BDB"/>
              </a:buClr>
              <a:buSzPts val="1400"/>
            </a:pPr>
            <a:r>
              <a:rPr lang="en-GB" sz="1350" b="1" noProof="1">
                <a:solidFill>
                  <a:srgbClr val="4083B7"/>
                </a:solidFill>
                <a:latin typeface="Calibri"/>
                <a:ea typeface="Calibri"/>
                <a:cs typeface="Calibri"/>
                <a:sym typeface="Calibri"/>
              </a:rPr>
              <a:t>Atmospheric inversions</a:t>
            </a:r>
          </a:p>
          <a:p>
            <a:pPr lvl="0">
              <a:buClr>
                <a:srgbClr val="4C9BDB"/>
              </a:buClr>
              <a:buSzPts val="1400"/>
            </a:pPr>
            <a:r>
              <a:rPr lang="en-GB" sz="1350" noProof="1">
                <a:solidFill>
                  <a:srgbClr val="4083B7"/>
                </a:solidFill>
                <a:latin typeface="Calibri"/>
                <a:ea typeface="Calibri"/>
                <a:cs typeface="Calibri"/>
                <a:sym typeface="Calibri"/>
              </a:rPr>
              <a:t>Jena CarboScope | CarbonTracker Europe (CTE) | NISMON-CO2 | CT-NOAA | CMS-Flux | CAMS-Satellite | GONGGA | COLA | GCASv2 | UoE | MIROC-ACTM | NTFVAR | THU | NISMON-CO2_GOSAT</a:t>
            </a:r>
          </a:p>
          <a:p>
            <a:pPr lvl="0">
              <a:spcBef>
                <a:spcPts val="600"/>
              </a:spcBef>
              <a:buClr>
                <a:srgbClr val="4C9BDB"/>
              </a:buClr>
              <a:buSzPts val="1400"/>
            </a:pPr>
            <a:r>
              <a:rPr lang="en-GB" sz="1350" b="1" noProof="1">
                <a:solidFill>
                  <a:srgbClr val="4083B7"/>
                </a:solidFill>
                <a:latin typeface="Calibri"/>
                <a:ea typeface="Calibri"/>
                <a:cs typeface="Calibri"/>
                <a:sym typeface="Calibri"/>
              </a:rPr>
              <a:t>Earth system models</a:t>
            </a:r>
          </a:p>
          <a:p>
            <a:pPr lvl="0">
              <a:buClr>
                <a:srgbClr val="4C9BDB"/>
              </a:buClr>
              <a:buSzPts val="1400"/>
            </a:pPr>
            <a:r>
              <a:rPr lang="en-GB" sz="1350" noProof="1">
                <a:solidFill>
                  <a:srgbClr val="4083B7"/>
                </a:solidFill>
                <a:latin typeface="Calibri"/>
                <a:ea typeface="Calibri"/>
                <a:cs typeface="Calibri"/>
                <a:sym typeface="Calibri"/>
              </a:rPr>
              <a:t>CanESM5 | EC-Earth3-CC | IPSL-CM6A-CO2-LR | MIROC-ES2L | MPI-ESM1-2-LR | NorCPM-CC</a:t>
            </a: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a:solidFill>
                  <a:srgbClr val="4083B7"/>
                </a:solidFill>
                <a:latin typeface="Calibri"/>
                <a:ea typeface="Calibri"/>
                <a:cs typeface="Calibri"/>
                <a:sym typeface="Calibri"/>
              </a:rPr>
              <a:t>Full references provided in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2025</a:t>
            </a:r>
            <a:endParaRPr sz="1800" b="0" i="0" u="none" strike="noStrike" cap="none">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1.1% in 2025, after growing 1.1% in 2024, and 0.8%/yr from 2015 to 2024.</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08" name="Google Shape;208;p1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08" name="Google Shape;208;p18"/>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2017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2024 covered 66% of global emissions</a:t>
            </a:r>
            <a:br>
              <a:rPr lang="en-GB" noProof="1">
                <a:solidFill>
                  <a:srgbClr val="4083B7"/>
                </a:solidFill>
              </a:rPr>
            </a:br>
            <a:r>
              <a:rPr lang="en-GB" noProof="1">
                <a:solidFill>
                  <a:srgbClr val="4083B7"/>
                </a:solidFill>
              </a:rPr>
              <a:t>China 32%, United States 13%, India 8%, EU 6%, Russia 5%, and Japan 2%</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3.1% of global emissions in 2024.</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rPr>
              <a:t>Global Carbon Project 2025</a:t>
            </a:r>
            <a:endParaRPr lang="en-GB" noProof="1"/>
          </a:p>
        </p:txBody>
      </p:sp>
      <p:pic>
        <p:nvPicPr>
          <p:cNvPr id="677" name="Google Shape;677;p67"/>
          <p:cNvPicPr preferRelativeResize="0">
            <a:picLocks noGrp="1"/>
          </p:cNvPicPr>
          <p:nvPr>
            <p:ph type="pic" idx="2"/>
          </p:nvPr>
        </p:nvPicPr>
        <p:blipFill>
          <a:blip r:embed="rId4"/>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13405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3.1% of global emissions in 2024.</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42385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9353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sharp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36" name="Google Shape;236;p21"/>
          <p:cNvPicPr preferRelativeResize="0"/>
          <p:nvPr/>
        </p:nvPicPr>
        <p:blipFill>
          <a:blip r:embed="rId5" cstate="print">
            <a:extLst>
              <a:ext uri="{28A0092B-C50C-407E-A947-70E740481C1C}">
                <a14:useLocalDpi xmlns:a14="http://schemas.microsoft.com/office/drawing/2010/main"/>
              </a:ext>
            </a:extLst>
          </a:blip>
          <a:srcRect/>
          <a:stretch/>
        </p:blipFill>
        <p:spPr>
          <a:xfrm>
            <a:off x="6801974" y="1773285"/>
            <a:ext cx="5193698" cy="4383235"/>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12954" y="2161746"/>
            <a:ext cx="6094535" cy="34289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Decarbonisation progress</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648651"/>
          </a:xfrm>
          <a:prstGeom prst="rect">
            <a:avLst/>
          </a:prstGeom>
          <a:noFill/>
          <a:ln>
            <a:noFill/>
          </a:ln>
        </p:spPr>
        <p:txBody>
          <a:bodyPr spcFirstLastPara="1" wrap="square" lIns="91425" tIns="45700" rIns="91425" bIns="45700" anchor="ctr" anchorCtr="0">
            <a:normAutofit/>
          </a:bodyPr>
          <a:lstStyle/>
          <a:p>
            <a:pPr marL="0" indent="0">
              <a:spcBef>
                <a:spcPts val="0"/>
              </a:spcBef>
            </a:pPr>
            <a:r>
              <a:rPr lang="en-GB" noProof="1">
                <a:solidFill>
                  <a:srgbClr val="4083B7"/>
                </a:solidFill>
              </a:rPr>
              <a:t>Fossil CO</a:t>
            </a:r>
            <a:r>
              <a:rPr lang="en-GB" baseline="-25000" noProof="1">
                <a:solidFill>
                  <a:srgbClr val="4083B7"/>
                </a:solidFill>
              </a:rPr>
              <a:t>2</a:t>
            </a:r>
            <a:r>
              <a:rPr lang="en-GB" noProof="1">
                <a:solidFill>
                  <a:srgbClr val="4083B7"/>
                </a:solidFill>
              </a:rPr>
              <a:t> emissions are declining in 35 countries while economic output is rising (2015</a:t>
            </a:r>
            <a:r>
              <a:rPr lang="en-US"/>
              <a:t>–</a:t>
            </a:r>
            <a:r>
              <a:rPr lang="en-GB" noProof="1">
                <a:solidFill>
                  <a:srgbClr val="4083B7"/>
                </a:solidFill>
              </a:rPr>
              <a:t>2024)</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Picture 3">
            <a:extLst>
              <a:ext uri="{FF2B5EF4-FFF2-40B4-BE49-F238E27FC236}">
                <a16:creationId xmlns:a16="http://schemas.microsoft.com/office/drawing/2014/main" id="{A7AFE6CD-6E81-9CAB-527A-A3DCE385AB65}"/>
              </a:ext>
            </a:extLst>
          </p:cNvPr>
          <p:cNvPicPr>
            <a:picLocks noChangeAspect="1"/>
          </p:cNvPicPr>
          <p:nvPr/>
        </p:nvPicPr>
        <p:blipFill>
          <a:blip r:embed="rId5"/>
          <a:srcRect/>
          <a:stretch/>
        </p:blipFill>
        <p:spPr>
          <a:xfrm>
            <a:off x="1265636" y="1477809"/>
            <a:ext cx="9660727" cy="4835004"/>
          </a:xfrm>
          <a:prstGeom prst="rect">
            <a:avLst/>
          </a:prstGeom>
        </p:spPr>
      </p:pic>
    </p:spTree>
    <p:extLst>
      <p:ext uri="{BB962C8B-B14F-4D97-AF65-F5344CB8AC3E}">
        <p14:creationId xmlns:p14="http://schemas.microsoft.com/office/powerpoint/2010/main" val="190112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a close third.</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72511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133</a:t>
            </a:r>
            <a:r>
              <a:rPr lang="en-GB" noProof="1">
                <a:solidFill>
                  <a:srgbClr val="00CE63"/>
                </a:solidFill>
              </a:rPr>
              <a:t> </a:t>
            </a:r>
            <a:r>
              <a:rPr lang="en-GB" noProof="1">
                <a:solidFill>
                  <a:srgbClr val="4083B7"/>
                </a:solidFill>
              </a:rPr>
              <a:t>people | 102 organisations | 21 countries</a:t>
            </a:r>
          </a:p>
        </p:txBody>
      </p:sp>
      <p:sp>
        <p:nvSpPr>
          <p:cNvPr id="75" name="Google Shape;75;p3"/>
          <p:cNvSpPr txBox="1"/>
          <p:nvPr/>
        </p:nvSpPr>
        <p:spPr>
          <a:xfrm>
            <a:off x="649357" y="1041725"/>
            <a:ext cx="10921236" cy="5036160"/>
          </a:xfrm>
          <a:prstGeom prst="rect">
            <a:avLst/>
          </a:prstGeom>
          <a:noFill/>
          <a:ln>
            <a:noFill/>
          </a:ln>
        </p:spPr>
        <p:txBody>
          <a:bodyPr spcFirstLastPara="1" wrap="square" lIns="91425" tIns="45700" rIns="91425" bIns="45700" anchor="t" anchorCtr="0">
            <a:noAutofit/>
          </a:bodyPr>
          <a:lstStyle/>
          <a:p>
            <a:pPr algn="ctr">
              <a:lnSpc>
                <a:spcPct val="107000"/>
              </a:lnSpc>
              <a:spcAft>
                <a:spcPts val="1200"/>
              </a:spcAft>
            </a:pP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P Friedlingstein | M O'Sullivan | MW Jones | RM Andrew | DCE Bakker | J Hauck</a:t>
            </a:r>
            <a:b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P Landschützer | C Le Quéré | H Li | IT Luijkx | GP Peters | W Peters | J Pongratz</a:t>
            </a:r>
            <a:b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C Schwingshackl | S Sitch | JG Canadell | P Ciais</a:t>
            </a:r>
          </a:p>
          <a:p>
            <a:pPr algn="ctr">
              <a:lnSpc>
                <a:spcPct val="107000"/>
              </a:lnSpc>
              <a:spcAft>
                <a:spcPts val="1200"/>
              </a:spcAft>
            </a:pP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K Aas | SR Alin | P Anthoni | L Barbero | NR Bates | N Bellouin | A Benoit-Cattin | CF Berghoff</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R Bernardello | L Bopp | IB Brasika | MA Chamberlain | N Chandra | F Chevallier | LP Chini | NO Collier</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TH Colligan | M Cronin | L Djeutchouang | X Dou | MP Enright | K Enyo | M Erb | W Evans | RA Feely | L Feng</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DJ Ford | A Foster | F Fransner | T Gasser | M Gehlen | T Gkritzalis | J Goncalves De Souza | G Grassi</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L Gregor | N Gruber | B Guenet | Ö Gürses | K Harrington | I Harris | J Heinke | GC Hurtt | Y Iida | T Ilyina</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A Ito | AR Jacobson | AK Jain | T Jarníková | A Jersild | F Jiang | SD Jones | E Kato | RF Keeling</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K Klein Goldewijk | J Knauer | Y Kong | J Korsbakken | C Koven | T Kunimitsu | X Lan | Z Liu | J Liu | Z Liu</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C Lo Monaco | L Ma | G Marland | PC McGuire | GA McKinley | J Melton | N Monacci | E Monier | EJ Morgan</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JD Müller | DR Munro | S Nakaoka | LR Nayagam | Y Niwa | T Nutzel | A Olsen | AM Omar | N Pan | S Pandey</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 Pierrot | Z Qin | PA Regnier | G Rehder | L Resplandy | C Rödenbeck | A Roobaert | TM Rosan | J Schwinger</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R Séférian | I Skjelvan | TL Smallman | V Spada | MG Sreeush | Q Sun | AJ Sutton | C Sweeney</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D Swingedouw | S Takao | H Tatebe | H Tian | X Tian | B Tilbrook | H Tsujino | F Tubiello </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t>SJ Van de Velde | G van der Werf | E Van Ooijen | A Walker | R Wanninkhof | X Yang | W Yuan | X Yue | J Zeng</a:t>
            </a:r>
            <a:endParaRPr lang="en-GB" sz="1500" b="1" i="0" u="none" strike="noStrike" cap="none" noProof="1">
              <a:solidFill>
                <a:srgbClr val="4C9BD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738664"/>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A Hayward </a:t>
            </a:r>
            <a:r>
              <a:rPr lang="en-GB" sz="1400" i="0" u="none" strike="noStrike" cap="none">
                <a:solidFill>
                  <a:srgbClr val="4083B7"/>
                </a:solidFill>
                <a:latin typeface="Calibri"/>
                <a:ea typeface="Calibri"/>
                <a:cs typeface="Calibri"/>
                <a:sym typeface="Calibri"/>
              </a:rPr>
              <a:t>|</a:t>
            </a:r>
            <a:r>
              <a:rPr lang="en-GB" sz="1400" b="1" i="0" u="none" strike="noStrike" cap="none">
                <a:solidFill>
                  <a:srgbClr val="4083B7"/>
                </a:solidFill>
                <a:latin typeface="Calibri"/>
                <a:ea typeface="Calibri"/>
                <a:cs typeface="Calibri"/>
                <a:sym typeface="Calibri"/>
              </a:rPr>
              <a:t> A Morrison</a:t>
            </a:r>
            <a:br>
              <a:rPr lang="en-GB" sz="1400" b="1" i="0" u="none" strike="noStrike" cap="none">
                <a:solidFill>
                  <a:srgbClr val="4083B7"/>
                </a:solidFill>
                <a:latin typeface="Calibri"/>
                <a:ea typeface="Calibri"/>
                <a:cs typeface="Calibri"/>
                <a:sym typeface="Calibri"/>
              </a:rPr>
            </a:b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a:t>
            </a:r>
            <a:r>
              <a:rPr lang="en-GB" baseline="-25000" noProof="1">
                <a:solidFill>
                  <a:srgbClr val="4083B7"/>
                </a:solidFill>
              </a:rPr>
              <a:t>2</a:t>
            </a:r>
            <a:r>
              <a:rPr lang="en-GB" noProof="1">
                <a:solidFill>
                  <a:srgbClr val="4083B7"/>
                </a:solidFill>
              </a:rPr>
              <a:t> emissions in 2025: coal (41%), oil (32%), gas (21%),</a:t>
            </a:r>
            <a:br>
              <a:rPr lang="en-GB" noProof="1">
                <a:solidFill>
                  <a:srgbClr val="4083B7"/>
                </a:solidFill>
              </a:rPr>
            </a:br>
            <a:r>
              <a:rPr lang="en-GB" noProof="1">
                <a:solidFill>
                  <a:srgbClr val="4083B7"/>
                </a:solidFill>
              </a:rPr>
              <a:t>cement (4%), flaring and others (2%, not shown)</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2025 projection is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57918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2023–2025</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grow in all categories in 2025, but more slowly than in 2024 apart from the “Others” category,</a:t>
            </a:r>
            <a:br>
              <a:rPr lang="en-GB" noProof="1">
                <a:solidFill>
                  <a:srgbClr val="4083B7"/>
                </a:solidFill>
              </a:rPr>
            </a:br>
            <a:r>
              <a:rPr lang="en-GB" noProof="1">
                <a:solidFill>
                  <a:srgbClr val="4083B7"/>
                </a:solidFill>
              </a:rPr>
              <a:t>which includes cement, lime, and flaring.</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375944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2025, with growth rates indicated for the more recent period of 2020 to 2025</a:t>
            </a:r>
            <a:br>
              <a:rPr lang="en-GB" noProof="1">
                <a:solidFill>
                  <a:srgbClr val="4083B7"/>
                </a:solidFill>
              </a:rPr>
            </a:br>
            <a:r>
              <a:rPr lang="en-GB" noProof="1">
                <a:solidFill>
                  <a:srgbClr val="4083B7"/>
                </a:solidFill>
              </a:rPr>
              <a:t>Both coal and oil declined sharply in the pandemic year 2020, but are at record levels in 2025</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924082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natural gas picked up again in 2024, while oil and coal continue to grow</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Data are for Total Energy Supply using Primary Energy accounting (Physical Energy Content method), based on the original data source.</a:t>
            </a:r>
            <a:br>
              <a:rPr lang="en-GB" noProof="1">
                <a:solidFill>
                  <a:srgbClr val="4083B7"/>
                </a:solidFill>
                <a:highlight>
                  <a:srgbClr val="FFFF00"/>
                </a:highlight>
              </a:rPr>
            </a:br>
            <a:r>
              <a:rPr lang="en-GB" noProof="1">
                <a:solidFill>
                  <a:srgbClr val="4083B7"/>
                </a:solidFill>
              </a:rPr>
              <a:t>Source: </a:t>
            </a:r>
            <a:r>
              <a:rPr lang="en-GB" noProof="1">
                <a:solidFill>
                  <a:srgbClr val="4083B7"/>
                </a:solidFill>
                <a:hlinkClick r:id="rId3"/>
              </a:rPr>
              <a:t>Energy Institute 2025</a:t>
            </a:r>
            <a:r>
              <a:rPr lang="en-GB" noProof="1">
                <a:solidFill>
                  <a:srgbClr val="4083B7"/>
                </a:solidFill>
              </a:rPr>
              <a:t>; </a:t>
            </a:r>
            <a:r>
              <a:rPr lang="en-GB" u="sng" noProof="1">
                <a:solidFill>
                  <a:schemeClr val="hlink"/>
                </a:solidFill>
                <a:hlinkClick r:id="rId4"/>
              </a:rPr>
              <a:t>Global Carbon Project 2025</a:t>
            </a:r>
            <a:r>
              <a:rPr lang="en-GB" noProof="1">
                <a:solidFill>
                  <a:srgbClr val="4083B7"/>
                </a:solidFill>
              </a:rPr>
              <a:t> </a:t>
            </a:r>
          </a:p>
        </p:txBody>
      </p:sp>
      <p:pic>
        <p:nvPicPr>
          <p:cNvPr id="357" name="Google Shape;357;p35"/>
          <p:cNvPicPr preferRelativeResize="0">
            <a:picLocks noGrp="1"/>
          </p:cNvPicPr>
          <p:nvPr>
            <p:ph type="pic" idx="2"/>
          </p:nvPr>
        </p:nvPicPr>
        <p:blipFill>
          <a:blip r:embed="rId5"/>
          <a:srcRect/>
          <a:stretch/>
        </p:blipFill>
        <p:spPr>
          <a:xfrm>
            <a:off x="1947921" y="1440561"/>
            <a:ext cx="8318001" cy="4678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China’s coal consumption was flat in 2025, with only weak growth in oil and gas,</a:t>
            </a:r>
            <a:br>
              <a:rPr lang="en-GB" noProof="1">
                <a:solidFill>
                  <a:srgbClr val="4083B7"/>
                </a:solidFill>
              </a:rPr>
            </a:br>
            <a:r>
              <a:rPr lang="en-GB" noProof="1">
                <a:solidFill>
                  <a:srgbClr val="4083B7"/>
                </a:solidFill>
              </a:rPr>
              <a:t>and cement emissions continuing their decline</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296" name="Google Shape;296;p2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have been declining for many years, and despite an expected rebound in 2025,</a:t>
            </a:r>
            <a:br>
              <a:rPr lang="en-GB" noProof="1">
                <a:solidFill>
                  <a:srgbClr val="4083B7"/>
                </a:solidFill>
              </a:rPr>
            </a:br>
            <a:r>
              <a:rPr lang="en-GB" noProof="1">
                <a:solidFill>
                  <a:srgbClr val="4083B7"/>
                </a:solidFill>
              </a:rPr>
              <a:t>are still at their lowest level since 1902. 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a:t>
            </a:r>
            <a:r>
              <a:rPr lang="en-GB" u="sng" noProof="1">
                <a:solidFill>
                  <a:schemeClr val="hlink"/>
                </a:solidFill>
              </a:rPr>
              <a:t>5</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305" name="Google Shape;305;p29"/>
          <p:cNvPicPr preferRelativeResize="0">
            <a:picLocks noGrp="1"/>
          </p:cNvPicPr>
          <p:nvPr>
            <p:ph type="pic" idx="2"/>
          </p:nvPr>
        </p:nvPicPr>
        <p:blipFill>
          <a:blip r:embed="rId6"/>
          <a:srcRect/>
          <a:stretch/>
        </p:blipFill>
        <p:spPr>
          <a:xfrm>
            <a:off x="2064007" y="1507395"/>
            <a:ext cx="8080369" cy="45452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growth dropped in 2025 as an early monsoon reduced</a:t>
            </a:r>
            <a:br>
              <a:rPr lang="en-GB" noProof="1">
                <a:solidFill>
                  <a:srgbClr val="4083B7"/>
                </a:solidFill>
              </a:rPr>
            </a:br>
            <a:r>
              <a:rPr lang="en-GB" noProof="1">
                <a:solidFill>
                  <a:srgbClr val="4083B7"/>
                </a:solidFill>
              </a:rPr>
              <a:t>cooling demand and solar capacity grew strongly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23" name="Google Shape;323;p31"/>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were only small changes in most categories of the EU’s emissions</a:t>
            </a:r>
            <a:br>
              <a:rPr lang="en-GB" noProof="1">
                <a:solidFill>
                  <a:srgbClr val="4083B7"/>
                </a:solidFill>
              </a:rPr>
            </a:br>
            <a:r>
              <a:rPr lang="en-GB" noProof="1">
                <a:solidFill>
                  <a:srgbClr val="4083B7"/>
                </a:solidFill>
              </a:rPr>
              <a:t>The long-term decline in coal was interrupted by weather conditions</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1030858" y="4436806"/>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a:t>
            </a:r>
            <a:r>
              <a:rPr lang="en-GB" sz="1600">
                <a:solidFill>
                  <a:srgbClr val="4083B7"/>
                </a:solidFill>
                <a:latin typeface="Calibri"/>
                <a:ea typeface="Calibri"/>
                <a:cs typeface="Calibri"/>
                <a:sym typeface="Calibri"/>
              </a:rPr>
              <a:t>data sources and data files: </a:t>
            </a:r>
            <a:endParaRPr sz="160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a:ea typeface="Calibri"/>
                <a:cs typeface="Calibri"/>
                <a:sym typeface="Calibri"/>
              </a:rPr>
              <a:t> </a:t>
            </a:r>
            <a:endParaRPr sz="1600">
              <a:solidFill>
                <a:srgbClr val="4083B7"/>
              </a:solidFill>
              <a:latin typeface="Calibri"/>
              <a:ea typeface="Calibri"/>
              <a:cs typeface="Calibri"/>
              <a:sym typeface="Calibri"/>
            </a:endParaRPr>
          </a:p>
        </p:txBody>
      </p:sp>
      <p:sp>
        <p:nvSpPr>
          <p:cNvPr id="82" name="Google Shape;82;p4"/>
          <p:cNvSpPr txBox="1"/>
          <p:nvPr/>
        </p:nvSpPr>
        <p:spPr>
          <a:xfrm>
            <a:off x="7155001" y="4394584"/>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data sources and data files: </a:t>
            </a:r>
            <a:endParaRPr sz="1400" b="0" i="0" u="none" strike="noStrike" cap="none">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(co-funded in part by BNP Paribas Foundation)</a:t>
            </a:r>
            <a:endParaRPr sz="1400" b="0" i="0" u="none" strike="noStrike" cap="none">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89913" y="1829618"/>
            <a:ext cx="4615033" cy="2535810"/>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87896" y="1829618"/>
            <a:ext cx="5970780" cy="2638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Japan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Japan’s emissions continue their long decline, with lower emissions in 2025 driven by</a:t>
            </a:r>
            <a:br>
              <a:rPr lang="en-GB" noProof="1">
                <a:solidFill>
                  <a:srgbClr val="4083B7"/>
                </a:solidFill>
              </a:rPr>
            </a:br>
            <a:r>
              <a:rPr lang="en-GB" noProof="1">
                <a:solidFill>
                  <a:srgbClr val="4083B7"/>
                </a:solidFill>
              </a:rPr>
              <a:t>further restarts of nuclear reactors and strong growth in solar PV</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671007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all categories are growing.</a:t>
            </a:r>
            <a:br>
              <a:rPr lang="en-GB" noProof="1">
                <a:solidFill>
                  <a:srgbClr val="4083B7"/>
                </a:solidFill>
                <a:highlight>
                  <a:srgbClr val="FFFF00"/>
                </a:highlight>
              </a:rPr>
            </a:br>
            <a:r>
              <a:rPr lang="en-GB" noProof="1">
                <a:solidFill>
                  <a:srgbClr val="4083B7"/>
                </a:solidFill>
              </a:rPr>
              <a:t>Oil in international aviation grew strongly again, surpassing pre-pandemic levels.</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India, and Japan.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32" name="Google Shape;332;p32"/>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decomposition of carbonates (a source).</a:t>
            </a:r>
            <a:br>
              <a:rPr lang="en-GB" noProof="1">
                <a:solidFill>
                  <a:srgbClr val="4083B7"/>
                </a:solidFill>
              </a:rPr>
            </a:br>
            <a:r>
              <a:rPr lang="en-GB" noProof="1">
                <a:solidFill>
                  <a:srgbClr val="4083B7"/>
                </a:solidFill>
              </a:rPr>
              <a:t>During its lifetime, cement re-absorbs some CO</a:t>
            </a:r>
            <a:r>
              <a:rPr lang="en-GB" baseline="-25000" noProof="1">
                <a:solidFill>
                  <a:srgbClr val="4083B7"/>
                </a:solidFill>
              </a:rPr>
              <a:t>2</a:t>
            </a:r>
            <a:r>
              <a:rPr lang="en-GB" noProof="1">
                <a:solidFill>
                  <a:srgbClr val="4083B7"/>
                </a:solidFill>
              </a:rPr>
              <a:t> from the atmosphere (a sink).</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232433" y="2073159"/>
            <a:ext cx="6096000" cy="3429000"/>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Land-use change emissions</a:t>
            </a:r>
            <a:endParaRPr>
              <a:solidFill>
                <a:srgbClr val="4083B7"/>
              </a:solidFill>
            </a:endParaRPr>
          </a:p>
        </p:txBody>
      </p:sp>
      <p:sp>
        <p:nvSpPr>
          <p:cNvPr id="415" name="Google Shape;415;p42"/>
          <p:cNvSpPr txBox="1">
            <a:spLocks noGrp="1"/>
          </p:cNvSpPr>
          <p:nvPr>
            <p:ph type="body" idx="1"/>
          </p:nvPr>
        </p:nvSpPr>
        <p:spPr>
          <a:xfrm>
            <a:off x="350519" y="917123"/>
            <a:ext cx="5506941"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were 5.0 ± 2.6 GtCO</a:t>
            </a:r>
            <a:r>
              <a:rPr lang="en-GB" baseline="-25000">
                <a:solidFill>
                  <a:srgbClr val="4083B7"/>
                </a:solidFill>
              </a:rPr>
              <a:t>2</a:t>
            </a:r>
            <a:r>
              <a:rPr lang="en-GB">
                <a:solidFill>
                  <a:srgbClr val="4083B7"/>
                </a:solidFill>
              </a:rPr>
              <a:t> per year for 2015–2024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a:solidFill>
                  <a:srgbClr val="4083B7"/>
                </a:solidFill>
              </a:rPr>
              <a:t>Source: </a:t>
            </a:r>
            <a:r>
              <a:rPr lang="en-GB" u="sng">
                <a:solidFill>
                  <a:schemeClr val="hlink"/>
                </a:solidFill>
                <a:hlinkClick r:id="rId4"/>
              </a:rPr>
              <a:t>Friedlingstein et al 2025</a:t>
            </a:r>
            <a:r>
              <a:rPr lang="en-GB">
                <a:solidFill>
                  <a:srgbClr val="4083B7"/>
                </a:solidFill>
              </a:rPr>
              <a:t>;</a:t>
            </a:r>
            <a:r>
              <a:rPr lang="en-GB">
                <a:solidFill>
                  <a:srgbClr val="000000"/>
                </a:solidFill>
              </a:rPr>
              <a:t> </a:t>
            </a:r>
            <a:r>
              <a:rPr lang="en-GB" u="sng">
                <a:solidFill>
                  <a:schemeClr val="hlink"/>
                </a:solidFill>
                <a:hlinkClick r:id="rId5"/>
              </a:rPr>
              <a:t>Global Carbon Project 2025</a:t>
            </a:r>
            <a:endParaRPr/>
          </a:p>
        </p:txBody>
      </p:sp>
      <p:grpSp>
        <p:nvGrpSpPr>
          <p:cNvPr id="417" name="Google Shape;417;p42"/>
          <p:cNvGrpSpPr/>
          <p:nvPr/>
        </p:nvGrpSpPr>
        <p:grpSpPr>
          <a:xfrm>
            <a:off x="2265770"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panose="020B0604020202020204" pitchFamily="34" charset="0"/>
                  <a:ea typeface="Calibri"/>
                  <a:cs typeface="Arial" panose="020B0604020202020204" pitchFamily="34" charset="0"/>
                  <a:sym typeface="Calibri"/>
                </a:rPr>
                <a:t>Indonesian fires</a:t>
              </a:r>
              <a:endParaRPr>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6" cstate="print">
            <a:extLst>
              <a:ext uri="{28A0092B-C50C-407E-A947-70E740481C1C}">
                <a14:useLocalDpi xmlns:a14="http://schemas.microsoft.com/office/drawing/2010/main"/>
              </a:ext>
            </a:extLst>
          </a:blip>
          <a:srcRect/>
          <a:stretch/>
        </p:blipFill>
        <p:spPr>
          <a:xfrm>
            <a:off x="6052531" y="2073159"/>
            <a:ext cx="6094539" cy="3429000"/>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dirty="0">
                <a:solidFill>
                  <a:srgbClr val="4083B7"/>
                </a:solidFill>
                <a:latin typeface="Calibri"/>
                <a:ea typeface="Calibri"/>
                <a:cs typeface="Calibri"/>
                <a:sym typeface="Calibri"/>
              </a:rPr>
              <a:t>Net land-use emissions are the result of multiple anthropogenic activities on land that lead to CO₂ emissions or removals</a:t>
            </a: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94508"/>
            <a:ext cx="1522058" cy="646290"/>
          </a:xfrm>
          <a:prstGeom prst="rect">
            <a:avLst/>
          </a:prstGeom>
          <a:noFill/>
          <a:ln>
            <a:noFill/>
          </a:ln>
        </p:spPr>
        <p:txBody>
          <a:bodyPr spcFirstLastPara="1" wrap="square" lIns="91425" tIns="45700" rIns="91425" bIns="45700" anchor="t" anchorCtr="0">
            <a:spAutoFit/>
          </a:bodyPr>
          <a:lstStyle/>
          <a:p>
            <a:pPr algn="r"/>
            <a:r>
              <a:rPr lang="en-GB" sz="1200">
                <a:solidFill>
                  <a:srgbClr val="FF0000"/>
                </a:solidFill>
                <a:latin typeface="Arial" panose="020B0604020202020204" pitchFamily="34" charset="0"/>
                <a:ea typeface="Calibri"/>
                <a:cs typeface="Arial" panose="020B0604020202020204" pitchFamily="34" charset="0"/>
                <a:sym typeface="Calibri"/>
              </a:rPr>
              <a:t>Projection for 2025: </a:t>
            </a:r>
          </a:p>
          <a:p>
            <a:pPr algn="r"/>
            <a:r>
              <a:rPr lang="en-US"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4.1</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 2.6 GtCO</a:t>
            </a:r>
            <a:r>
              <a:rPr lang="en-DE" sz="1200" u="none" strike="noStrike"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DE" sz="1200" u="none" strike="noStrike">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105659"/>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noProof="1">
                <a:solidFill>
                  <a:srgbClr val="4083B7"/>
                </a:solidFill>
              </a:rPr>
              <a:t>Land-use change emissions</a:t>
            </a:r>
            <a:endParaRPr lang="en-GB" noProof="1">
              <a:solidFill>
                <a:srgbClr val="4083B7"/>
              </a:solidFill>
            </a:endParaRP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Annual emissions from permanent deforestation declined over 2015–2024 but remain high at around 3.9 GtCO</a:t>
            </a:r>
            <a:r>
              <a:rPr lang="en-US" baseline="-25000" noProof="1">
                <a:solidFill>
                  <a:srgbClr val="4083B7"/>
                </a:solidFill>
              </a:rPr>
              <a:t>2</a:t>
            </a:r>
            <a:r>
              <a:rPr lang="en-US" noProof="1">
                <a:solidFill>
                  <a:srgbClr val="4083B7"/>
                </a:solidFill>
              </a:rPr>
              <a:t>.</a:t>
            </a:r>
          </a:p>
          <a:p>
            <a:pPr marL="0" lvl="0" indent="0" algn="ctr" rtl="0">
              <a:lnSpc>
                <a:spcPct val="100000"/>
              </a:lnSpc>
              <a:spcBef>
                <a:spcPts val="0"/>
              </a:spcBef>
              <a:spcAft>
                <a:spcPts val="0"/>
              </a:spcAft>
              <a:buClr>
                <a:srgbClr val="4C9BDB"/>
              </a:buClr>
              <a:buSzPts val="1800"/>
              <a:buNone/>
            </a:pPr>
            <a:r>
              <a:rPr lang="en-US" noProof="1">
                <a:solidFill>
                  <a:srgbClr val="4083B7"/>
                </a:solidFill>
              </a:rPr>
              <a:t>Carbon dioxide removals through permanent af/reforestation are 2.2 GtCO</a:t>
            </a:r>
            <a:r>
              <a:rPr lang="en-US" baseline="-25000" noProof="1">
                <a:solidFill>
                  <a:srgbClr val="4083B7"/>
                </a:solidFill>
              </a:rPr>
              <a:t>2</a:t>
            </a:r>
            <a:r>
              <a:rPr lang="en-US" noProof="1">
                <a:solidFill>
                  <a:srgbClr val="4083B7"/>
                </a:solidFill>
              </a:rPr>
              <a:t> per year over the same period.</a:t>
            </a:r>
            <a:endParaRPr lang="en-GB" noProof="1">
              <a:solidFill>
                <a:srgbClr val="4083B7"/>
              </a:solidFill>
            </a:endParaRP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020510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Regional patterns of land-use change emissions</a:t>
            </a:r>
            <a:endParaRPr>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three bookkeeping models</a:t>
            </a:r>
            <a:br>
              <a:rPr lang="en-GB">
                <a:solidFill>
                  <a:srgbClr val="4083B7"/>
                </a:solidFill>
              </a:rPr>
            </a:br>
            <a:r>
              <a:rPr lang="en-GB">
                <a:solidFill>
                  <a:srgbClr val="4083B7"/>
                </a:solidFill>
              </a:rPr>
              <a:t>Source: </a:t>
            </a:r>
            <a:r>
              <a:rPr lang="en-GB" u="sng">
                <a:solidFill>
                  <a:schemeClr val="hlink"/>
                </a:solidFill>
                <a:hlinkClick r:id="rId3"/>
              </a:rPr>
              <a:t>Friedlingstein et al 2025</a:t>
            </a:r>
            <a:r>
              <a:rPr lang="en-GB">
                <a:solidFill>
                  <a:srgbClr val="4083B7"/>
                </a:solidFill>
              </a:rPr>
              <a:t>;</a:t>
            </a:r>
            <a:r>
              <a:rPr lang="en-GB">
                <a:solidFill>
                  <a:srgbClr val="000000"/>
                </a:solidFill>
              </a:rPr>
              <a:t> </a:t>
            </a:r>
            <a:r>
              <a:rPr lang="en-GB" u="sng">
                <a:solidFill>
                  <a:schemeClr val="hlink"/>
                </a:solidFill>
                <a:hlinkClick r:id="rId4"/>
              </a:rPr>
              <a:t>Global Carbon Project 2025</a:t>
            </a:r>
            <a:endParaRPr/>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5906276"/>
            <a:ext cx="5214036" cy="2758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peak in Indonesia in 1997 was the Indonesian peat fires.</a:t>
            </a:r>
            <a:endParaRPr lang="en-GB"/>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top three emitters over 2015–2024 – Brazil, Indonesia, and the Democratic Republic of the Congo – contribute more than half of the global net land-use emissions, while China is now the largest remover.</a:t>
            </a:r>
          </a:p>
        </p:txBody>
      </p:sp>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0521" y="2573241"/>
            <a:ext cx="4915026" cy="3087560"/>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046989"/>
            <a:ext cx="4142481" cy="307777"/>
          </a:xfrm>
          <a:prstGeom prst="rect">
            <a:avLst/>
          </a:prstGeom>
          <a:solidFill>
            <a:schemeClr val="lt1"/>
          </a:solidFill>
        </p:spPr>
        <p:txBody>
          <a:bodyPr wrap="none" rtlCol="0">
            <a:spAutoFit/>
          </a:bodyPr>
          <a:lstStyle/>
          <a:p>
            <a:r>
              <a:rPr lang="en-DE">
                <a:solidFill>
                  <a:srgbClr val="7E7E7E"/>
                </a:solidFill>
              </a:rPr>
              <a:t>Land-use emissions, decadal average 201</a:t>
            </a:r>
            <a:r>
              <a:rPr lang="en-US">
                <a:solidFill>
                  <a:srgbClr val="7E7E7E"/>
                </a:solidFill>
              </a:rPr>
              <a:t>5</a:t>
            </a:r>
            <a:r>
              <a:rPr lang="en-DE">
                <a:solidFill>
                  <a:srgbClr val="7E7E7E"/>
                </a:solidFill>
              </a:rPr>
              <a:t>–202</a:t>
            </a:r>
            <a:r>
              <a:rPr lang="en-US">
                <a:solidFill>
                  <a:srgbClr val="7E7E7E"/>
                </a:solidFill>
              </a:rPr>
              <a:t>4</a:t>
            </a:r>
            <a:endParaRPr lang="en-DE">
              <a:solidFill>
                <a:srgbClr val="7E7E7E"/>
              </a:solidFill>
            </a:endParaRPr>
          </a:p>
        </p:txBody>
      </p:sp>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rcRect l="3733" r="12001"/>
          <a:stretch>
            <a:fillRect/>
          </a:stretch>
        </p:blipFill>
        <p:spPr>
          <a:xfrm>
            <a:off x="6255023" y="1939166"/>
            <a:ext cx="5930901" cy="3960000"/>
          </a:xfrm>
          <a:prstGeom prst="rect">
            <a:avLst/>
          </a:prstGeom>
          <a:noFill/>
          <a:ln>
            <a:noFill/>
          </a:ln>
        </p:spPr>
      </p:pic>
      <p:pic>
        <p:nvPicPr>
          <p:cNvPr id="4" name="Picture 3">
            <a:extLst>
              <a:ext uri="{FF2B5EF4-FFF2-40B4-BE49-F238E27FC236}">
                <a16:creationId xmlns:a16="http://schemas.microsoft.com/office/drawing/2014/main" id="{D1776CC4-D0DA-5E55-A38E-A5688E86F3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2249" y="2530312"/>
            <a:ext cx="5163158" cy="3398815"/>
          </a:xfrm>
          <a:prstGeom prst="rect">
            <a:avLst/>
          </a:prstGeom>
        </p:spPr>
      </p:pic>
    </p:spTree>
    <p:extLst>
      <p:ext uri="{BB962C8B-B14F-4D97-AF65-F5344CB8AC3E}">
        <p14:creationId xmlns:p14="http://schemas.microsoft.com/office/powerpoint/2010/main" val="821442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hlinkClick r:id="rId5"/>
              </a:rPr>
              <a:t>Grassi</a:t>
            </a:r>
            <a:r>
              <a:rPr lang="en-GB" u="sng" noProof="1">
                <a:solidFill>
                  <a:schemeClr val="hlink"/>
                </a:solidFill>
              </a:rPr>
              <a:t> et al., ESSD 2023</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738664"/>
          </a:xfrm>
          <a:prstGeom prst="rect">
            <a:avLst/>
          </a:prstGeom>
          <a:noFill/>
        </p:spPr>
        <p:txBody>
          <a:bodyPr wrap="square" rtlCol="0">
            <a:spAutoFit/>
          </a:bodyPr>
          <a:lstStyle/>
          <a:p>
            <a:r>
              <a:rPr lang="en-US" noProof="0">
                <a:solidFill>
                  <a:srgbClr val="4083B7"/>
                </a:solidFill>
                <a:latin typeface="Calibri" panose="020F0502020204030204" pitchFamily="34" charset="0"/>
                <a:cs typeface="Calibri" panose="020F0502020204030204" pitchFamily="34" charset="0"/>
              </a:rPr>
              <a:t>When </a:t>
            </a:r>
            <a:r>
              <a:rPr lang="en-US" noProof="0">
                <a:solidFill>
                  <a:srgbClr val="00B050"/>
                </a:solidFill>
                <a:latin typeface="Calibri" panose="020F0502020204030204" pitchFamily="34" charset="0"/>
                <a:cs typeface="Calibri" panose="020F0502020204030204" pitchFamily="34" charset="0"/>
              </a:rPr>
              <a:t>natural fluxes on managed forests (-6.9 GtCO</a:t>
            </a:r>
            <a:r>
              <a:rPr lang="en-US" baseline="-25000" noProof="0">
                <a:solidFill>
                  <a:srgbClr val="00B050"/>
                </a:solidFill>
                <a:latin typeface="Calibri" panose="020F0502020204030204" pitchFamily="34" charset="0"/>
                <a:cs typeface="Calibri" panose="020F0502020204030204" pitchFamily="34" charset="0"/>
              </a:rPr>
              <a:t>2</a:t>
            </a:r>
            <a:r>
              <a:rPr lang="en-US" noProof="0">
                <a:solidFill>
                  <a:srgbClr val="00B050"/>
                </a:solidFill>
                <a:latin typeface="Calibri" panose="020F0502020204030204" pitchFamily="34" charset="0"/>
                <a:cs typeface="Calibri" panose="020F0502020204030204" pitchFamily="34" charset="0"/>
              </a:rPr>
              <a:t> per year for 2014–2023) </a:t>
            </a:r>
            <a:r>
              <a:rPr lang="en-US" noProof="0">
                <a:solidFill>
                  <a:srgbClr val="4083B7"/>
                </a:solidFill>
                <a:latin typeface="Calibri" panose="020F0502020204030204" pitchFamily="34" charset="0"/>
                <a:cs typeface="Calibri" panose="020F0502020204030204" pitchFamily="34" charset="0"/>
              </a:rPr>
              <a:t>are added to </a:t>
            </a:r>
            <a:r>
              <a:rPr lang="en-US" noProof="0">
                <a:solidFill>
                  <a:srgbClr val="FF0000"/>
                </a:solidFill>
                <a:latin typeface="Calibri" panose="020F0502020204030204" pitchFamily="34" charset="0"/>
                <a:cs typeface="Calibri" panose="020F0502020204030204" pitchFamily="34" charset="0"/>
              </a:rPr>
              <a:t>land-use emissions (5.0 GtCO</a:t>
            </a:r>
            <a:r>
              <a:rPr lang="en-US" baseline="-25000" noProof="0">
                <a:solidFill>
                  <a:srgbClr val="FF0000"/>
                </a:solidFill>
                <a:latin typeface="Calibri" panose="020F0502020204030204" pitchFamily="34" charset="0"/>
                <a:cs typeface="Calibri" panose="020F0502020204030204" pitchFamily="34" charset="0"/>
              </a:rPr>
              <a:t>2</a:t>
            </a:r>
            <a:r>
              <a:rPr lang="en-US" noProof="0">
                <a:solidFill>
                  <a:srgbClr val="FF0000"/>
                </a:solidFill>
                <a:latin typeface="Calibri" panose="020F0502020204030204" pitchFamily="34" charset="0"/>
                <a:cs typeface="Calibri" panose="020F0502020204030204" pitchFamily="34" charset="0"/>
              </a:rPr>
              <a:t> per year)</a:t>
            </a:r>
            <a:r>
              <a:rPr lang="en-US" noProof="0">
                <a:solidFill>
                  <a:srgbClr val="4083B7"/>
                </a:solidFill>
                <a:latin typeface="Calibri" panose="020F0502020204030204" pitchFamily="34" charset="0"/>
                <a:cs typeface="Calibri" panose="020F0502020204030204" pitchFamily="34" charset="0"/>
              </a:rPr>
              <a:t>, the GCB2025 estimates (-1.9 GtCO</a:t>
            </a:r>
            <a:r>
              <a:rPr lang="en-US" baseline="-25000" noProof="0">
                <a:solidFill>
                  <a:srgbClr val="4083B7"/>
                </a:solidFill>
                <a:latin typeface="Calibri" panose="020F0502020204030204" pitchFamily="34" charset="0"/>
                <a:cs typeface="Calibri" panose="020F0502020204030204" pitchFamily="34" charset="0"/>
              </a:rPr>
              <a:t>2</a:t>
            </a:r>
            <a:r>
              <a:rPr lang="en-US" noProof="0">
                <a:solidFill>
                  <a:srgbClr val="4083B7"/>
                </a:solidFill>
                <a:latin typeface="Calibri" panose="020F0502020204030204" pitchFamily="34" charset="0"/>
                <a:cs typeface="Calibri" panose="020F0502020204030204" pitchFamily="34" charset="0"/>
              </a:rPr>
              <a:t> per year) are closer to the </a:t>
            </a:r>
            <a:r>
              <a:rPr lang="en-US" noProof="0">
                <a:solidFill>
                  <a:schemeClr val="bg1">
                    <a:lumMod val="50000"/>
                  </a:schemeClr>
                </a:solidFill>
                <a:latin typeface="Calibri" panose="020F0502020204030204" pitchFamily="34" charset="0"/>
                <a:cs typeface="Calibri" panose="020F0502020204030204" pitchFamily="34" charset="0"/>
              </a:rPr>
              <a:t>country-reported data (-3.8 GtCO</a:t>
            </a:r>
            <a:r>
              <a:rPr lang="en-US" baseline="-25000" noProof="0">
                <a:solidFill>
                  <a:schemeClr val="bg1">
                    <a:lumMod val="50000"/>
                  </a:schemeClr>
                </a:solidFill>
                <a:latin typeface="Calibri" panose="020F0502020204030204" pitchFamily="34" charset="0"/>
                <a:cs typeface="Calibri" panose="020F0502020204030204" pitchFamily="34" charset="0"/>
              </a:rPr>
              <a:t>2</a:t>
            </a:r>
            <a:r>
              <a:rPr lang="en-US" noProof="0">
                <a:solidFill>
                  <a:schemeClr val="bg1">
                    <a:lumMod val="50000"/>
                  </a:schemeClr>
                </a:solidFill>
                <a:latin typeface="Calibri" panose="020F0502020204030204" pitchFamily="34" charset="0"/>
                <a:cs typeface="Calibri" panose="020F0502020204030204" pitchFamily="34" charset="0"/>
              </a:rPr>
              <a:t> per year)</a:t>
            </a:r>
            <a:r>
              <a:rPr lang="en-US" noProof="0">
                <a:solidFill>
                  <a:srgbClr val="4083B7"/>
                </a:solidFill>
                <a:latin typeface="Calibri" panose="020F0502020204030204" pitchFamily="34" charset="0"/>
                <a:cs typeface="Calibri" panose="020F0502020204030204" pitchFamily="34" charset="0"/>
              </a:rPr>
              <a:t>, linking the anthropogenic carbon budget estimates of land CO</a:t>
            </a:r>
            <a:r>
              <a:rPr lang="en-US" baseline="-25000" noProof="0">
                <a:solidFill>
                  <a:srgbClr val="4083B7"/>
                </a:solidFill>
                <a:latin typeface="Calibri" panose="020F0502020204030204" pitchFamily="34" charset="0"/>
                <a:cs typeface="Calibri" panose="020F0502020204030204" pitchFamily="34" charset="0"/>
              </a:rPr>
              <a:t>2</a:t>
            </a:r>
            <a:r>
              <a:rPr lang="en-US" noProof="0">
                <a:solidFill>
                  <a:srgbClr val="4083B7"/>
                </a:solidFill>
                <a:latin typeface="Calibri" panose="020F0502020204030204" pitchFamily="34" charset="0"/>
                <a:cs typeface="Calibri" panose="020F0502020204030204" pitchFamily="34" charset="0"/>
              </a:rPr>
              <a:t> fluxes directly to the Global Stocktake as part of UNFCCC Paris Agreement.</a:t>
            </a: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8864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srcRect/>
          <a:stretch/>
        </p:blipFill>
        <p:spPr>
          <a:xfrm>
            <a:off x="2064007" y="1507395"/>
            <a:ext cx="8080369" cy="4545207"/>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sz="1800" b="0" i="0" u="none" strike="noStrike">
                <a:solidFill>
                  <a:srgbClr val="4083B7"/>
                </a:solidFill>
                <a:effectLst/>
                <a:latin typeface="Calibri" panose="020F0502020204030204" pitchFamily="34" charset="0"/>
              </a:rPr>
              <a:t>Total global emissions, projected to reach 42.2 ± 3.2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 2025, 49% over 1990</a:t>
            </a:r>
            <a:br>
              <a:rPr lang="en-GB" sz="1800" b="0" i="0" u="none" strike="noStrike">
                <a:solidFill>
                  <a:srgbClr val="4083B7"/>
                </a:solidFill>
                <a:effectLst/>
                <a:latin typeface="Calibri" panose="020F0502020204030204" pitchFamily="34" charset="0"/>
              </a:rPr>
            </a:br>
            <a:r>
              <a:rPr lang="en-GB" sz="1800" b="0" i="0" u="none" strike="noStrike">
                <a:solidFill>
                  <a:srgbClr val="4083B7"/>
                </a:solidFill>
                <a:effectLst/>
                <a:latin typeface="Calibri" panose="020F0502020204030204" pitchFamily="34" charset="0"/>
              </a:rPr>
              <a:t>Percentage land-use change: 45% in 1960, 12% averaged 2015–2024</a:t>
            </a:r>
            <a:endParaRPr lang="en-GB" noProof="1">
              <a:solidFill>
                <a:srgbClr val="4083B7"/>
              </a:solidFill>
            </a:endParaRP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four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434" name="Google Shape;434;p43"/>
          <p:cNvPicPr preferRelativeResize="0"/>
          <p:nvPr/>
        </p:nvPicPr>
        <p:blipFill rotWithShape="1">
          <a:blip r:embed="rId6">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pic>
        <p:nvPicPr>
          <p:cNvPr id="2" name="Google Shape;453;p45">
            <a:extLst>
              <a:ext uri="{FF2B5EF4-FFF2-40B4-BE49-F238E27FC236}">
                <a16:creationId xmlns:a16="http://schemas.microsoft.com/office/drawing/2014/main" id="{42E3BDDE-D3FA-988C-BA35-112D323B9319}"/>
              </a:ext>
            </a:extLst>
          </p:cNvPr>
          <p:cNvPicPr preferRelativeResize="0"/>
          <p:nvPr/>
        </p:nvPicPr>
        <p:blipFill rotWithShape="1">
          <a:blip r:embed="rId7">
            <a:alphaModFix/>
          </a:blip>
          <a:srcRect/>
          <a:stretch/>
        </p:blipFill>
        <p:spPr>
          <a:xfrm>
            <a:off x="9812204" y="1865918"/>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Figures and data for most slides available from </a:t>
            </a:r>
            <a:r>
              <a:rPr lang="en-GB" sz="16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tinyurl.com/GCB25figs</a:t>
            </a:r>
            <a:br>
              <a:rPr lang="en-GB" sz="1600" b="0" i="0" u="sng" strike="noStrike" cap="none">
                <a:solidFill>
                  <a:srgbClr val="4083B7"/>
                </a:solidFill>
                <a:latin typeface="Calibri"/>
                <a:ea typeface="Calibri"/>
                <a:cs typeface="Calibri"/>
                <a:sym typeface="Calibri"/>
              </a:rPr>
            </a:br>
            <a:r>
              <a:rPr lang="en-GB" sz="1600" b="0" i="0" u="none" strike="noStrike">
                <a:solidFill>
                  <a:srgbClr val="4083B7"/>
                </a:solidFill>
                <a:effectLst/>
                <a:latin typeface="Calibri" panose="020F0502020204030204" pitchFamily="34" charset="0"/>
              </a:rPr>
              <a:t>and </a:t>
            </a:r>
            <a:r>
              <a:rPr lang="en-GB" sz="1600">
                <a:solidFill>
                  <a:srgbClr val="4083B7"/>
                </a:solidFill>
                <a:latin typeface="Calibri" panose="020F0502020204030204" pitchFamily="34" charset="0"/>
              </a:rPr>
              <a:t>from </a:t>
            </a:r>
            <a:r>
              <a:rPr lang="en-GB" sz="160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panose="020F0502020204030204" pitchFamily="34" charset="0"/>
                <a:sym typeface="Calibri"/>
              </a:rPr>
              <a:t> </a:t>
            </a:r>
            <a:endParaRPr sz="160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ec44d61a1d_1_2"/>
          <p:cNvSpPr txBox="1">
            <a:spLocks noGrp="1"/>
          </p:cNvSpPr>
          <p:nvPr>
            <p:ph type="title"/>
          </p:nvPr>
        </p:nvSpPr>
        <p:spPr>
          <a:xfrm>
            <a:off x="2474811" y="119647"/>
            <a:ext cx="9717300" cy="506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solidFill>
                  <a:srgbClr val="4083B7"/>
                </a:solidFill>
              </a:rPr>
              <a:t>Carbon Dioxide Removal</a:t>
            </a:r>
            <a:endParaRPr/>
          </a:p>
        </p:txBody>
      </p:sp>
      <p:sp>
        <p:nvSpPr>
          <p:cNvPr id="158" name="Google Shape;158;g1ec44d61a1d_1_2"/>
          <p:cNvSpPr txBox="1">
            <a:spLocks noGrp="1"/>
          </p:cNvSpPr>
          <p:nvPr>
            <p:ph type="body" idx="2"/>
          </p:nvPr>
        </p:nvSpPr>
        <p:spPr>
          <a:xfrm>
            <a:off x="130250" y="6123900"/>
            <a:ext cx="11944500" cy="646200"/>
          </a:xfrm>
          <a:prstGeom prst="rect">
            <a:avLst/>
          </a:prstGeom>
        </p:spPr>
        <p:txBody>
          <a:bodyPr spcFirstLastPara="1" wrap="square" lIns="91425" tIns="45700" rIns="91425" bIns="45700" anchor="b" anchorCtr="0">
            <a:normAutofit/>
          </a:bodyPr>
          <a:lstStyle/>
          <a:p>
            <a:pPr marL="0" lvl="0" indent="0" algn="ctr" rtl="0">
              <a:spcBef>
                <a:spcPts val="280"/>
              </a:spcBef>
              <a:spcAft>
                <a:spcPts val="0"/>
              </a:spcAft>
              <a:buNone/>
            </a:pPr>
            <a:r>
              <a:rPr lang="en-GB"/>
              <a:t>Vegetation-based  CDR estimates from GCB2025</a:t>
            </a:r>
            <a:endParaRPr/>
          </a:p>
          <a:p>
            <a:pPr marL="0" lvl="0" indent="0" algn="ctr" rtl="0">
              <a:spcBef>
                <a:spcPts val="280"/>
              </a:spcBef>
              <a:spcAft>
                <a:spcPts val="0"/>
              </a:spcAft>
              <a:buNone/>
            </a:pPr>
            <a:r>
              <a:rPr lang="en-GB"/>
              <a:t>CDR not based on vegetation from the State of CDR report (2024)</a:t>
            </a:r>
            <a:endParaRPr/>
          </a:p>
        </p:txBody>
      </p:sp>
      <p:pic>
        <p:nvPicPr>
          <p:cNvPr id="159" name="Google Shape;159;g1ec44d61a1d_1_2"/>
          <p:cNvPicPr preferRelativeResize="0"/>
          <p:nvPr/>
        </p:nvPicPr>
        <p:blipFill>
          <a:blip r:embed="rId3">
            <a:alphaModFix/>
          </a:blip>
          <a:stretch>
            <a:fillRect/>
          </a:stretch>
        </p:blipFill>
        <p:spPr>
          <a:xfrm>
            <a:off x="228600" y="2422553"/>
            <a:ext cx="11887200" cy="2884983"/>
          </a:xfrm>
          <a:prstGeom prst="rect">
            <a:avLst/>
          </a:prstGeom>
          <a:noFill/>
          <a:ln>
            <a:noFill/>
          </a:ln>
        </p:spPr>
      </p:pic>
      <p:sp>
        <p:nvSpPr>
          <p:cNvPr id="160" name="Google Shape;160;g1ec44d61a1d_1_2"/>
          <p:cNvSpPr txBox="1"/>
          <p:nvPr/>
        </p:nvSpPr>
        <p:spPr>
          <a:xfrm>
            <a:off x="5592183" y="1416368"/>
            <a:ext cx="5449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4C9BDB"/>
                </a:solidFill>
                <a:latin typeface="Calibri"/>
                <a:ea typeface="Calibri"/>
                <a:cs typeface="Calibri"/>
                <a:sym typeface="Calibri"/>
              </a:rPr>
              <a:t>Equivalent to ~1 millionth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pic>
        <p:nvPicPr>
          <p:cNvPr id="161" name="Google Shape;161;g1ec44d61a1d_1_2"/>
          <p:cNvPicPr preferRelativeResize="0"/>
          <p:nvPr/>
        </p:nvPicPr>
        <p:blipFill>
          <a:blip r:embed="rId4">
            <a:alphaModFix/>
          </a:blip>
          <a:stretch>
            <a:fillRect/>
          </a:stretch>
        </p:blipFill>
        <p:spPr>
          <a:xfrm>
            <a:off x="4192412" y="1795527"/>
            <a:ext cx="7706651" cy="518025"/>
          </a:xfrm>
          <a:prstGeom prst="rect">
            <a:avLst/>
          </a:prstGeom>
          <a:noFill/>
          <a:ln>
            <a:noFill/>
          </a:ln>
        </p:spPr>
      </p:pic>
      <p:sp>
        <p:nvSpPr>
          <p:cNvPr id="162" name="Google Shape;162;g1ec44d61a1d_1_2"/>
          <p:cNvSpPr txBox="1"/>
          <p:nvPr/>
        </p:nvSpPr>
        <p:spPr>
          <a:xfrm>
            <a:off x="-427383" y="1382147"/>
            <a:ext cx="493327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4C9BDB"/>
                </a:solidFill>
                <a:latin typeface="Calibri"/>
                <a:ea typeface="Calibri"/>
                <a:cs typeface="Calibri"/>
                <a:sym typeface="Calibri"/>
              </a:rPr>
              <a:t>Equivalent to ~5%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sp>
        <p:nvSpPr>
          <p:cNvPr id="164" name="Google Shape;164;g1ec44d61a1d_1_2"/>
          <p:cNvSpPr txBox="1"/>
          <p:nvPr/>
        </p:nvSpPr>
        <p:spPr>
          <a:xfrm>
            <a:off x="30591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2.2 GtCO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5" name="Google Shape;165;g1ec44d61a1d_1_2"/>
          <p:cNvSpPr txBox="1"/>
          <p:nvPr/>
        </p:nvSpPr>
        <p:spPr>
          <a:xfrm>
            <a:off x="4602488"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0.001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6" name="Google Shape;166;g1ec44d61a1d_1_2"/>
          <p:cNvSpPr txBox="1"/>
          <p:nvPr/>
        </p:nvSpPr>
        <p:spPr>
          <a:xfrm>
            <a:off x="889906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0.007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pic>
        <p:nvPicPr>
          <p:cNvPr id="2" name="Google Shape;161;g1ec44d61a1d_1_2">
            <a:extLst>
              <a:ext uri="{FF2B5EF4-FFF2-40B4-BE49-F238E27FC236}">
                <a16:creationId xmlns:a16="http://schemas.microsoft.com/office/drawing/2014/main" id="{FC7A6456-B5B9-0AD8-BC55-E873572AF24A}"/>
              </a:ext>
            </a:extLst>
          </p:cNvPr>
          <p:cNvPicPr preferRelativeResize="0"/>
          <p:nvPr/>
        </p:nvPicPr>
        <p:blipFill>
          <a:blip r:embed="rId4">
            <a:alphaModFix/>
          </a:blip>
          <a:stretch>
            <a:fillRect/>
          </a:stretch>
        </p:blipFill>
        <p:spPr>
          <a:xfrm>
            <a:off x="130251" y="1770331"/>
            <a:ext cx="3477654" cy="518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2" name="Google Shape;157;g1ec44d61a1d_1_2">
            <a:extLst>
              <a:ext uri="{FF2B5EF4-FFF2-40B4-BE49-F238E27FC236}">
                <a16:creationId xmlns:a16="http://schemas.microsoft.com/office/drawing/2014/main" id="{89474E6E-F617-83D5-C19F-0D69EE561C69}"/>
              </a:ext>
            </a:extLst>
          </p:cNvPr>
          <p:cNvSpPr txBox="1">
            <a:spLocks/>
          </p:cNvSpPr>
          <p:nvPr/>
        </p:nvSpPr>
        <p:spPr>
          <a:xfrm>
            <a:off x="2474811" y="119647"/>
            <a:ext cx="9717300" cy="506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(2015–2024)</a:t>
            </a:r>
            <a:endParaRPr lang="en-GB"/>
          </a:p>
        </p:txBody>
      </p:sp>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21%</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8.7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2025</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2025</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11.8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35.9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88%</a:t>
            </a:r>
            <a:endParaRPr sz="1400" b="0" i="0" u="none" strike="noStrike" cap="none">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12%</a:t>
            </a:r>
            <a:endParaRPr sz="3600" b="0" i="0" u="none" strike="noStrike" cap="none" baseline="3000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a:solidFill>
                  <a:srgbClr val="4083B7"/>
                </a:solidFill>
                <a:latin typeface="Calibri"/>
                <a:ea typeface="Calibri"/>
                <a:cs typeface="Calibri"/>
                <a:sym typeface="Calibri"/>
              </a:rPr>
              <a:t>5.0</a:t>
            </a:r>
            <a:r>
              <a:rPr lang="en-GB" sz="2000" b="0" i="0" u="none" strike="noStrike" cap="none">
                <a:solidFill>
                  <a:srgbClr val="4083B7"/>
                </a:solidFill>
                <a:latin typeface="Calibri"/>
                <a:ea typeface="Calibri"/>
                <a:cs typeface="Calibri"/>
                <a:sym typeface="Calibri"/>
              </a:rPr>
              <a:t>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20.4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50%</a:t>
            </a:r>
            <a:endParaRPr sz="1400" b="0" i="0" u="none" strike="noStrike" cap="none">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accent6"/>
                </a:solidFill>
                <a:latin typeface="Calibri"/>
                <a:ea typeface="Calibri"/>
                <a:cs typeface="Calibri"/>
                <a:sym typeface="Calibri"/>
              </a:rPr>
              <a:t>&lt;1%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0.1 GtCO</a:t>
            </a:r>
            <a:r>
              <a:rPr lang="en-GB" sz="1400" b="0" i="0" u="none" strike="noStrike" cap="none" baseline="-25000">
                <a:solidFill>
                  <a:srgbClr val="4083B7"/>
                </a:solidFill>
                <a:latin typeface="Calibri"/>
                <a:ea typeface="Calibri"/>
                <a:cs typeface="Calibri"/>
                <a:sym typeface="Calibri"/>
              </a:rPr>
              <a:t>2</a:t>
            </a:r>
            <a:r>
              <a:rPr lang="en-GB" sz="1400" b="0" i="0" u="none" strike="noStrike" cap="none">
                <a:solidFill>
                  <a:srgbClr val="4083B7"/>
                </a:solidFill>
                <a:latin typeface="Calibri"/>
                <a:ea typeface="Calibri"/>
                <a:cs typeface="Calibri"/>
                <a:sym typeface="Calibri"/>
              </a:rPr>
              <a:t>/yr</a:t>
            </a:r>
            <a:endParaRPr sz="1400" b="0" i="0" u="none" strike="noStrike" cap="none" baseline="3000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6" y="1507395"/>
            <a:ext cx="8078429" cy="454520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2692307" y="1508087"/>
            <a:ext cx="6823768" cy="4543826"/>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affects</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endParaRPr lang="en-GB" noProof="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9" name="Google Shape;489;p48"/>
          <p:cNvPicPr preferRelativeResize="0"/>
          <p:nvPr/>
        </p:nvPicPr>
        <p:blipFill>
          <a:blip r:embed="rId3" cstate="print">
            <a:extLst>
              <a:ext uri="{28A0092B-C50C-407E-A947-70E740481C1C}">
                <a14:useLocalDpi xmlns:a14="http://schemas.microsoft.com/office/drawing/2010/main"/>
              </a:ext>
            </a:extLst>
          </a:blip>
          <a:srcRect/>
          <a:stretch/>
        </p:blipFill>
        <p:spPr>
          <a:xfrm>
            <a:off x="3015169" y="2029440"/>
            <a:ext cx="6171428" cy="4088571"/>
          </a:xfrm>
          <a:prstGeom prst="rect">
            <a:avLst/>
          </a:prstGeom>
          <a:noFill/>
          <a:ln>
            <a:noFill/>
          </a:ln>
        </p:spPr>
      </p:pic>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sp>
        <p:nvSpPr>
          <p:cNvPr id="490" name="Google Shape;490;p48"/>
          <p:cNvSpPr txBox="1"/>
          <p:nvPr/>
        </p:nvSpPr>
        <p:spPr>
          <a:xfrm>
            <a:off x="3052690" y="574664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746643"/>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732575"/>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746643"/>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8846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90517"/>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2"/>
            <a:ext cx="11944513" cy="971817"/>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1997-98, 2015–16 and 2023-24 reflect a strong El Niño, which weakens the land sink.</a:t>
            </a:r>
          </a:p>
          <a:p>
            <a:pPr marL="0" lvl="0" indent="0">
              <a:spcBef>
                <a:spcPts val="0"/>
              </a:spcBef>
            </a:pPr>
            <a:r>
              <a:rPr lang="en-GB" noProof="1">
                <a:solidFill>
                  <a:srgbClr val="4083B7"/>
                </a:solidFill>
              </a:rPr>
              <a:t>The 2025 growth rate is expected to return to pre-El Niño level</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r>
              <a:rPr lang="en-GB" noProof="1">
                <a:solidFill>
                  <a:srgbClr val="4083B7"/>
                </a:solidFill>
              </a:rPr>
              <a:t> </a:t>
            </a:r>
          </a:p>
        </p:txBody>
      </p:sp>
      <p:pic>
        <p:nvPicPr>
          <p:cNvPr id="7" name="Picture 6">
            <a:extLst>
              <a:ext uri="{FF2B5EF4-FFF2-40B4-BE49-F238E27FC236}">
                <a16:creationId xmlns:a16="http://schemas.microsoft.com/office/drawing/2014/main" id="{D342BC6A-1B44-0F67-E4CA-78C7B9F886CC}"/>
              </a:ext>
            </a:extLst>
          </p:cNvPr>
          <p:cNvPicPr>
            <a:picLocks noChangeAspect="1"/>
          </p:cNvPicPr>
          <p:nvPr/>
        </p:nvPicPr>
        <p:blipFill>
          <a:blip r:embed="rId6"/>
          <a:stretch>
            <a:fillRect/>
          </a:stretch>
        </p:blipFill>
        <p:spPr>
          <a:xfrm>
            <a:off x="3373393" y="1795669"/>
            <a:ext cx="4480714" cy="4428000"/>
          </a:xfrm>
          <a:prstGeom prst="rect">
            <a:avLst/>
          </a:prstGeom>
        </p:spPr>
      </p:pic>
      <p:sp>
        <p:nvSpPr>
          <p:cNvPr id="2" name="TextBox 1">
            <a:extLst>
              <a:ext uri="{FF2B5EF4-FFF2-40B4-BE49-F238E27FC236}">
                <a16:creationId xmlns:a16="http://schemas.microsoft.com/office/drawing/2014/main" id="{F53F2AFB-10D4-4438-98EC-9B60B2B197EF}"/>
              </a:ext>
            </a:extLst>
          </p:cNvPr>
          <p:cNvSpPr txBox="1"/>
          <p:nvPr/>
        </p:nvSpPr>
        <p:spPr>
          <a:xfrm>
            <a:off x="7723928" y="2999499"/>
            <a:ext cx="1388522" cy="307777"/>
          </a:xfrm>
          <a:prstGeom prst="rect">
            <a:avLst/>
          </a:prstGeom>
          <a:noFill/>
        </p:spPr>
        <p:txBody>
          <a:bodyPr wrap="none" rtlCol="0">
            <a:spAutoFit/>
          </a:bodyPr>
          <a:lstStyle/>
          <a:p>
            <a:r>
              <a:rPr lang="en-US">
                <a:solidFill>
                  <a:srgbClr val="FF0000"/>
                </a:solidFill>
              </a:rPr>
              <a:t>Projected 2025</a:t>
            </a:r>
            <a:endParaRPr lang="en-GB">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469" name="Google Shape;469;p46"/>
          <p:cNvSpPr txBox="1">
            <a:spLocks noGrp="1"/>
          </p:cNvSpPr>
          <p:nvPr>
            <p:ph type="body" idx="1"/>
          </p:nvPr>
        </p:nvSpPr>
        <p:spPr>
          <a:xfrm>
            <a:off x="130261" y="789875"/>
            <a:ext cx="11944513" cy="833516"/>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128870" y="1623391"/>
            <a:ext cx="7872263" cy="4429211"/>
          </a:xfrm>
          <a:prstGeom prst="rect">
            <a:avLst/>
          </a:prstGeom>
          <a:noFill/>
          <a:ln>
            <a:noFill/>
          </a:ln>
        </p:spPr>
      </p:pic>
    </p:spTree>
    <p:extLst>
      <p:ext uri="{BB962C8B-B14F-4D97-AF65-F5344CB8AC3E}">
        <p14:creationId xmlns:p14="http://schemas.microsoft.com/office/powerpoint/2010/main" val="514277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1" name="Google Shape;521;p51"/>
          <p:cNvSpPr txBox="1">
            <a:spLocks noGrp="1"/>
          </p:cNvSpPr>
          <p:nvPr>
            <p:ph type="body" idx="1"/>
          </p:nvPr>
        </p:nvSpPr>
        <p:spPr>
          <a:xfrm>
            <a:off x="130261" y="856651"/>
            <a:ext cx="11944513" cy="923289"/>
          </a:xfrm>
          <a:prstGeom prst="rect">
            <a:avLst/>
          </a:prstGeom>
          <a:noFill/>
          <a:ln>
            <a:noFill/>
          </a:ln>
        </p:spPr>
        <p:txBody>
          <a:bodyPr spcFirstLastPara="1" wrap="square" lIns="91425" tIns="45700" rIns="91425" bIns="45700" anchor="ctr" anchorCtr="0">
            <a:spAutoFit/>
          </a:bodyPr>
          <a:lstStyle/>
          <a:p>
            <a:pPr marL="0" lvl="0" indent="0">
              <a:spcBef>
                <a:spcPts val="0"/>
              </a:spcBef>
            </a:pPr>
            <a:r>
              <a:rPr lang="en-US" noProof="1">
                <a:solidFill>
                  <a:srgbClr val="4083B7"/>
                </a:solidFill>
              </a:rPr>
              <a:t>The ocean carbon sink, estimated by Global Ocean Biogeochemical Models and observation-based data products,</a:t>
            </a:r>
          </a:p>
          <a:p>
            <a:pPr marL="0" lvl="0" indent="0">
              <a:spcBef>
                <a:spcPts val="0"/>
              </a:spcBef>
            </a:pPr>
            <a:r>
              <a:rPr lang="en-US" noProof="1">
                <a:solidFill>
                  <a:srgbClr val="4083B7"/>
                </a:solidFill>
              </a:rPr>
              <a:t>amounts to 11.8 ± 1.5 GtCO</a:t>
            </a:r>
            <a:r>
              <a:rPr lang="en-US" baseline="-25000" noProof="1">
                <a:solidFill>
                  <a:srgbClr val="4083B7"/>
                </a:solidFill>
              </a:rPr>
              <a:t>2</a:t>
            </a:r>
            <a:r>
              <a:rPr lang="en-US" noProof="1">
                <a:solidFill>
                  <a:srgbClr val="4083B7"/>
                </a:solidFill>
              </a:rPr>
              <a:t>/yr for 2015–2024 and 12.4 ± 1.5 GtCO</a:t>
            </a:r>
            <a:r>
              <a:rPr lang="en-US" baseline="-25000" noProof="1">
                <a:solidFill>
                  <a:srgbClr val="4083B7"/>
                </a:solidFill>
              </a:rPr>
              <a:t>2</a:t>
            </a:r>
            <a:r>
              <a:rPr lang="en-US" noProof="1">
                <a:solidFill>
                  <a:srgbClr val="4083B7"/>
                </a:solidFill>
              </a:rPr>
              <a:t>/yr in 2024.</a:t>
            </a:r>
          </a:p>
          <a:p>
            <a:pPr marL="0" lvl="0" indent="0">
              <a:spcBef>
                <a:spcPts val="0"/>
              </a:spcBef>
            </a:pPr>
            <a:r>
              <a:rPr lang="en-US" noProof="1">
                <a:solidFill>
                  <a:srgbClr val="4083B7"/>
                </a:solidFill>
              </a:rPr>
              <a:t>The ocean sink increased in 2024, in line with the expected sink response to the 2023-24 El Niño conditions.</a:t>
            </a: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SOCATv2023</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2025</a:t>
            </a:r>
            <a:endParaRPr lang="en-GB" noProof="1"/>
          </a:p>
        </p:txBody>
      </p:sp>
      <p:pic>
        <p:nvPicPr>
          <p:cNvPr id="12" name="Picture 11" descr="A graph of a graph showing the growth of the ocean&#10;&#10;AI-generated content may be incorrect.">
            <a:extLst>
              <a:ext uri="{FF2B5EF4-FFF2-40B4-BE49-F238E27FC236}">
                <a16:creationId xmlns:a16="http://schemas.microsoft.com/office/drawing/2014/main" id="{D5D247E0-9416-876A-0EC3-02BA52E6E6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21310" y="1779940"/>
            <a:ext cx="5349381" cy="459435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sp>
        <p:nvSpPr>
          <p:cNvPr id="532" name="Google Shape;532;p52"/>
          <p:cNvSpPr txBox="1">
            <a:spLocks noGrp="1"/>
          </p:cNvSpPr>
          <p:nvPr>
            <p:ph type="body" idx="1"/>
          </p:nvPr>
        </p:nvSpPr>
        <p:spPr>
          <a:xfrm>
            <a:off x="130261" y="770063"/>
            <a:ext cx="11944513" cy="120408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noProof="1">
                <a:solidFill>
                  <a:srgbClr val="4083B7"/>
                </a:solidFill>
              </a:rPr>
              <a:t>The land carbon sink, estimated by Dynamic Global Vegetation Models, was</a:t>
            </a:r>
            <a:br>
              <a:rPr lang="en-US" noProof="1">
                <a:solidFill>
                  <a:srgbClr val="4083B7"/>
                </a:solidFill>
              </a:rPr>
            </a:br>
            <a:r>
              <a:rPr lang="en-US" noProof="1">
                <a:solidFill>
                  <a:srgbClr val="4083B7"/>
                </a:solidFill>
              </a:rPr>
              <a:t>8.7 ± 3.2 GtCO</a:t>
            </a:r>
            <a:r>
              <a:rPr lang="en-US" baseline="-25000" noProof="1">
                <a:solidFill>
                  <a:srgbClr val="4083B7"/>
                </a:solidFill>
              </a:rPr>
              <a:t>2</a:t>
            </a:r>
            <a:r>
              <a:rPr lang="en-US" noProof="1">
                <a:solidFill>
                  <a:srgbClr val="4083B7"/>
                </a:solidFill>
              </a:rPr>
              <a:t>/yr during 2015–2024. The effects of 2023-24 El Niño reduced the</a:t>
            </a:r>
            <a:br>
              <a:rPr lang="en-US" noProof="1">
                <a:solidFill>
                  <a:srgbClr val="4083B7"/>
                </a:solidFill>
              </a:rPr>
            </a:br>
            <a:r>
              <a:rPr lang="en-US" noProof="1">
                <a:solidFill>
                  <a:srgbClr val="4083B7"/>
                </a:solidFill>
              </a:rPr>
              <a:t>land CO</a:t>
            </a:r>
            <a:r>
              <a:rPr lang="en-US" baseline="-25000" noProof="1">
                <a:solidFill>
                  <a:srgbClr val="4083B7"/>
                </a:solidFill>
              </a:rPr>
              <a:t>2</a:t>
            </a:r>
            <a:r>
              <a:rPr lang="en-US" noProof="1">
                <a:solidFill>
                  <a:srgbClr val="4083B7"/>
                </a:solidFill>
              </a:rPr>
              <a:t> sink to 7.1 GtCO</a:t>
            </a:r>
            <a:r>
              <a:rPr lang="en-US" baseline="-25000" noProof="1">
                <a:solidFill>
                  <a:srgbClr val="4083B7"/>
                </a:solidFill>
              </a:rPr>
              <a:t>2</a:t>
            </a:r>
            <a:r>
              <a:rPr lang="en-US" noProof="1">
                <a:solidFill>
                  <a:srgbClr val="4083B7"/>
                </a:solidFill>
              </a:rPr>
              <a:t> in 2024,  18% below its decadal mean.</a:t>
            </a:r>
          </a:p>
        </p:txBody>
      </p:sp>
      <p:pic>
        <p:nvPicPr>
          <p:cNvPr id="6" name="Picture 5" descr="A graph of a graph showing the growth of land and land&#10;&#10;AI-generated content may be incorrect.">
            <a:extLst>
              <a:ext uri="{FF2B5EF4-FFF2-40B4-BE49-F238E27FC236}">
                <a16:creationId xmlns:a16="http://schemas.microsoft.com/office/drawing/2014/main" id="{01846025-2D89-96D3-F432-8656B0F841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21200" y="1785104"/>
            <a:ext cx="5349600" cy="47764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 (GtCO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tinyurl.com/GCB25figs</a:t>
            </a:r>
            <a:r>
              <a:rPr lang="en-GB" sz="1100" b="0" i="0" u="none" strike="noStrike" cap="none" noProof="1">
                <a:solidFill>
                  <a:srgbClr val="4083B7"/>
                </a:solidFill>
                <a:latin typeface="Calibri"/>
                <a:ea typeface="Calibri"/>
                <a:cs typeface="Calibri"/>
                <a:sym typeface="Calibri"/>
              </a:rPr>
              <a:t> along with the data required to reproduce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noProof="1">
                <a:solidFill>
                  <a:srgbClr val="4083B7"/>
                </a:solidFill>
              </a:rPr>
              <a:t>Process models suggest that increasing atmospheric CO</a:t>
            </a:r>
            <a:r>
              <a:rPr lang="en-US" baseline="-25000" noProof="1">
                <a:solidFill>
                  <a:srgbClr val="4083B7"/>
                </a:solidFill>
              </a:rPr>
              <a:t>2</a:t>
            </a:r>
            <a:r>
              <a:rPr lang="en-US" noProof="1">
                <a:solidFill>
                  <a:srgbClr val="4083B7"/>
                </a:solidFill>
              </a:rPr>
              <a:t> drives the land and ocean sinks while climate change reduces the carbon sinks.  On average for the 2015-2024 period, the land and ocean CO</a:t>
            </a:r>
            <a:r>
              <a:rPr lang="en-US" baseline="-25000" noProof="1">
                <a:solidFill>
                  <a:srgbClr val="4083B7"/>
                </a:solidFill>
              </a:rPr>
              <a:t>2</a:t>
            </a:r>
            <a:r>
              <a:rPr lang="en-US" noProof="1">
                <a:solidFill>
                  <a:srgbClr val="4083B7"/>
                </a:solidFill>
              </a:rPr>
              <a:t> sink are respectively 25% and 7% smaller than what they would have been without the effects of climate change and variability</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41" name="Google Shape;541;p55"/>
          <p:cNvPicPr preferRelativeResize="0"/>
          <p:nvPr/>
        </p:nvPicPr>
        <p:blipFill>
          <a:blip r:embed="rId5" cstate="print">
            <a:extLst>
              <a:ext uri="{28A0092B-C50C-407E-A947-70E740481C1C}">
                <a14:useLocalDpi xmlns:a14="http://schemas.microsoft.com/office/drawing/2010/main"/>
              </a:ext>
            </a:extLst>
          </a:blip>
          <a:srcRect/>
          <a:stretch/>
        </p:blipFill>
        <p:spPr>
          <a:xfrm>
            <a:off x="4068418" y="2177038"/>
            <a:ext cx="4055165" cy="4140297"/>
          </a:xfrm>
          <a:prstGeom prst="rect">
            <a:avLst/>
          </a:prstGeom>
          <a:noFill/>
          <a:ln>
            <a:noFill/>
          </a:ln>
        </p:spPr>
      </p:pic>
      <p:sp>
        <p:nvSpPr>
          <p:cNvPr id="542" name="Google Shape;542;p55"/>
          <p:cNvSpPr txBox="1"/>
          <p:nvPr/>
        </p:nvSpPr>
        <p:spPr>
          <a:xfrm rot="-5400000">
            <a:off x="7780900" y="5178789"/>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7843417"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lvl="0"/>
            <a:r>
              <a:rPr lang="en-GB" noProof="1">
                <a:solidFill>
                  <a:srgbClr val="4083B7"/>
                </a:solidFill>
              </a:rPr>
              <a:t>Land and ocean sinks — The 2023–2024 El Niño</a:t>
            </a:r>
            <a:endParaRPr lang="en-GB" baseline="-25000" noProof="1">
              <a:solidFill>
                <a:srgbClr val="4083B7"/>
              </a:solidFill>
            </a:endParaRPr>
          </a:p>
        </p:txBody>
      </p:sp>
      <p:sp>
        <p:nvSpPr>
          <p:cNvPr id="539" name="Google Shape;539;p55"/>
          <p:cNvSpPr txBox="1">
            <a:spLocks noGrp="1"/>
          </p:cNvSpPr>
          <p:nvPr>
            <p:ph type="body" idx="1"/>
          </p:nvPr>
        </p:nvSpPr>
        <p:spPr>
          <a:xfrm>
            <a:off x="162279" y="582037"/>
            <a:ext cx="11987186" cy="1654969"/>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noProof="1">
                <a:solidFill>
                  <a:srgbClr val="4083B7"/>
                </a:solidFill>
              </a:rPr>
              <a:t>The 2023–2024 El Niño conditions led to a large reduction of the land carbon sink, particularly in the tropics with a 66% reduction relative to the pre-El Niño (2022) land sink.</a:t>
            </a:r>
          </a:p>
          <a:p>
            <a:pPr marL="0" lvl="0" indent="0">
              <a:spcBef>
                <a:spcPts val="0"/>
              </a:spcBef>
            </a:pPr>
            <a:r>
              <a:rPr lang="en-US" noProof="1">
                <a:solidFill>
                  <a:srgbClr val="4083B7"/>
                </a:solidFill>
              </a:rPr>
              <a:t>The ocean sink was slightly larger in 2024 than in 2023, primarily due to the high atmospheric CO</a:t>
            </a:r>
            <a:r>
              <a:rPr lang="en-US" baseline="-25000" noProof="1">
                <a:solidFill>
                  <a:srgbClr val="4083B7"/>
                </a:solidFill>
              </a:rPr>
              <a:t>2</a:t>
            </a:r>
            <a:r>
              <a:rPr lang="en-US" noProof="1">
                <a:solidFill>
                  <a:srgbClr val="4083B7"/>
                </a:solidFill>
              </a:rPr>
              <a:t> growth rate in 2024.</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3" name="Picture 2" descr="A group of maps of the world&#10;&#10;AI-generated content may be incorrect.">
            <a:extLst>
              <a:ext uri="{FF2B5EF4-FFF2-40B4-BE49-F238E27FC236}">
                <a16:creationId xmlns:a16="http://schemas.microsoft.com/office/drawing/2014/main" id="{24D78D4B-EB66-F0E2-F836-3579DF62D1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45606" y="1962677"/>
            <a:ext cx="6300788" cy="4411732"/>
          </a:xfrm>
          <a:prstGeom prst="rect">
            <a:avLst/>
          </a:prstGeom>
        </p:spPr>
      </p:pic>
    </p:spTree>
    <p:extLst>
      <p:ext uri="{BB962C8B-B14F-4D97-AF65-F5344CB8AC3E}">
        <p14:creationId xmlns:p14="http://schemas.microsoft.com/office/powerpoint/2010/main" val="2598812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781878" y="791359"/>
            <a:ext cx="10641278" cy="1024190"/>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Both atmospheric 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inversions and atmospheric oxygen allow to estimate the land and ocean carbon fluxes, independently from the land and ocean process-based models, confirming the global carbon budget estimates of the land and ocean partitioning of anthropogenic CO</a:t>
            </a:r>
            <a:r>
              <a:rPr lang="en-GB" sz="1800" b="0" i="0" u="none" strike="noStrike" baseline="-25000">
                <a:solidFill>
                  <a:srgbClr val="4083B7"/>
                </a:solidFill>
                <a:effectLst/>
                <a:latin typeface="Calibri" panose="020F0502020204030204" pitchFamily="34" charset="0"/>
              </a:rPr>
              <a:t>2</a:t>
            </a:r>
            <a:endParaRPr lang="en-GB" b="0">
              <a:effectLst/>
            </a:endParaRP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52" name="Google Shape;552;p53"/>
          <p:cNvPicPr preferRelativeResize="0"/>
          <p:nvPr/>
        </p:nvPicPr>
        <p:blipFill rotWithShape="1">
          <a:blip r:embed="rId5" cstate="print">
            <a:extLst>
              <a:ext uri="{28A0092B-C50C-407E-A947-70E740481C1C}">
                <a14:useLocalDpi xmlns:a14="http://schemas.microsoft.com/office/drawing/2010/main"/>
              </a:ext>
            </a:extLst>
          </a:blip>
          <a:srcRect l="-3452" r="-3452"/>
          <a:stretch>
            <a:fillRect/>
          </a:stretch>
        </p:blipFill>
        <p:spPr>
          <a:xfrm>
            <a:off x="3909391" y="1911461"/>
            <a:ext cx="4373218" cy="4320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 </a:t>
            </a:r>
            <a:r>
              <a:rPr lang="en-GB" u="sng" noProof="1">
                <a:solidFill>
                  <a:schemeClr val="hlink"/>
                </a:solidFill>
                <a:hlinkClick r:id="rId4"/>
              </a:rPr>
              <a:t>Global Carbon Project 2025</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Bottom-up estimates and top-down atmospheric inversions broadly agree on the land and ocean sinks at large regional scales.  </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interannual variability in the global total CO₂ flux is largely due to the variability of the land sink in the tropics.</a:t>
            </a:r>
            <a:endParaRPr lang="en-GB" noProof="1">
              <a:solidFill>
                <a:srgbClr val="4083B7"/>
              </a:solidFill>
            </a:endParaRPr>
          </a:p>
        </p:txBody>
      </p:sp>
      <p:pic>
        <p:nvPicPr>
          <p:cNvPr id="7" name="Graphic 6">
            <a:extLst>
              <a:ext uri="{FF2B5EF4-FFF2-40B4-BE49-F238E27FC236}">
                <a16:creationId xmlns:a16="http://schemas.microsoft.com/office/drawing/2014/main" id="{4B9D6427-1F23-C2C5-00DF-0FA04FEED64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79311" y="1570381"/>
            <a:ext cx="7233378" cy="482225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cstate="print">
            <a:extLst>
              <a:ext uri="{28A0092B-C50C-407E-A947-70E740481C1C}">
                <a14:useLocalDpi xmlns:a14="http://schemas.microsoft.com/office/drawing/2010/main"/>
              </a:ext>
            </a:extLst>
          </a:blip>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83" name="Google Shape;583;p57"/>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966107" y="829788"/>
            <a:ext cx="10259786" cy="1077322"/>
          </a:xfrm>
          <a:prstGeom prst="rect">
            <a:avLst/>
          </a:prstGeom>
          <a:noFill/>
          <a:ln>
            <a:noFill/>
          </a:ln>
        </p:spPr>
        <p:txBody>
          <a:bodyPr spcFirstLastPara="1" wrap="square" lIns="91425" tIns="45700" rIns="91425" bIns="45700" anchor="ctr" anchorCtr="0">
            <a:normAutofit/>
          </a:bodyPr>
          <a:lstStyle/>
          <a:p>
            <a:pPr>
              <a:spcBef>
                <a:spcPts val="0"/>
              </a:spcBef>
            </a:pPr>
            <a:r>
              <a:rPr lang="en-GB">
                <a:solidFill>
                  <a:srgbClr val="4083B7"/>
                </a:solidFill>
                <a:latin typeface="Calibri" panose="020F0502020204030204" pitchFamily="34" charset="0"/>
              </a:rPr>
              <a:t>The remaining carbon budget  to limit global warming to 1.5°C , 1.7°C and 2°C is </a:t>
            </a:r>
            <a:endParaRPr lang="en-GB"/>
          </a:p>
          <a:p>
            <a:pPr>
              <a:spcBef>
                <a:spcPts val="0"/>
              </a:spcBef>
            </a:pPr>
            <a:r>
              <a:rPr lang="en-GB">
                <a:solidFill>
                  <a:srgbClr val="4083B7"/>
                </a:solidFill>
                <a:latin typeface="Calibri" panose="020F0502020204030204" pitchFamily="34" charset="0"/>
              </a:rPr>
              <a:t>170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525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and 1055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respectively, equivalent to 4, 12 and 25 years from 2026.</a:t>
            </a:r>
          </a:p>
          <a:p>
            <a:pPr>
              <a:spcBef>
                <a:spcPts val="0"/>
              </a:spcBef>
            </a:pPr>
            <a:r>
              <a:rPr lang="en-GB">
                <a:solidFill>
                  <a:srgbClr val="4083B7"/>
                </a:solidFill>
                <a:latin typeface="Calibri" panose="020F0502020204030204" pitchFamily="34" charset="0"/>
              </a:rPr>
              <a:t>A total of 2770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has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the average of two estimates (IPCC AR6 and Forster et al., 2025),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511887" y="2385800"/>
            <a:ext cx="7181257" cy="324231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br>
              <a:rPr lang="en-GB" noProof="1">
                <a:solidFill>
                  <a:srgbClr val="4083B7"/>
                </a:solidFill>
              </a:rPr>
            </a:br>
            <a:r>
              <a:rPr lang="en-GB" noProof="1">
                <a:solidFill>
                  <a:srgbClr val="4083B7"/>
                </a:solidFill>
              </a:rPr>
              <a:t>All-else-equal, the later the net zero year, the higher the warming level.</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583" name="Google Shape;583;p57"/>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715620" y="1238562"/>
            <a:ext cx="5369672"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The work presented in the </a:t>
            </a:r>
            <a:r>
              <a:rPr lang="en-GB" sz="1400" b="1" i="0" u="none" strike="noStrike" cap="none" dirty="0">
                <a:solidFill>
                  <a:srgbClr val="4083B7"/>
                </a:solidFill>
                <a:latin typeface="Calibri"/>
                <a:ea typeface="Calibri"/>
                <a:cs typeface="Calibri"/>
                <a:sym typeface="Calibri"/>
              </a:rPr>
              <a:t>Global Carbon Budget 2025 </a:t>
            </a:r>
            <a:r>
              <a:rPr lang="en-GB" sz="1400" b="0" i="0" u="none" strike="noStrike" cap="none" dirty="0">
                <a:solidFill>
                  <a:srgbClr val="4083B7"/>
                </a:solidFill>
                <a:latin typeface="Calibri"/>
                <a:ea typeface="Calibri"/>
                <a:cs typeface="Calibri"/>
                <a:sym typeface="Calibri"/>
              </a:rPr>
              <a:t>has been possible thanks to the contributions of </a:t>
            </a:r>
            <a:r>
              <a:rPr lang="en-GB" sz="1400" b="1" i="0" u="none" strike="noStrike" cap="none" dirty="0">
                <a:solidFill>
                  <a:srgbClr val="4083B7"/>
                </a:solidFill>
                <a:latin typeface="Calibri"/>
                <a:ea typeface="Calibri"/>
                <a:cs typeface="Calibri"/>
                <a:sym typeface="Calibri"/>
              </a:rPr>
              <a:t>hundreds of people </a:t>
            </a:r>
            <a:r>
              <a:rPr lang="en-GB" sz="1400" b="0" i="0" u="none" strike="noStrike" cap="none" dirty="0">
                <a:solidFill>
                  <a:srgbClr val="4083B7"/>
                </a:solidFill>
                <a:latin typeface="Calibri"/>
                <a:ea typeface="Calibri"/>
                <a:cs typeface="Calibri"/>
                <a:sym typeface="Calibri"/>
              </a:rPr>
              <a:t>involved in observational networks, modelling, and synthesis efforts. </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sponsors of the GCP and GCP support and liaison offices.</a:t>
            </a:r>
            <a:endParaRPr sz="1800" b="0" i="0" u="none" strike="noStrike" cap="none" dirty="0">
              <a:solidFill>
                <a:srgbClr val="4083B7"/>
              </a:solidFill>
              <a:latin typeface="Calibri"/>
              <a:ea typeface="Calibri"/>
              <a:cs typeface="Calibri"/>
              <a:sym typeface="Calibri"/>
            </a:endParaRPr>
          </a:p>
        </p:txBody>
      </p:sp>
      <p:pic>
        <p:nvPicPr>
          <p:cNvPr id="626" name="Google Shape;626;p62"/>
          <p:cNvPicPr preferRelativeResize="0"/>
          <p:nvPr/>
        </p:nvPicPr>
        <p:blipFill rotWithShape="1">
          <a:blip r:embed="rId3">
            <a:alphaModFix/>
          </a:blip>
          <a:srcRect/>
          <a:stretch/>
        </p:blipFill>
        <p:spPr>
          <a:xfrm>
            <a:off x="1210404" y="3378944"/>
            <a:ext cx="1976233" cy="582476"/>
          </a:xfrm>
          <a:prstGeom prst="rect">
            <a:avLst/>
          </a:prstGeom>
          <a:noFill/>
          <a:ln>
            <a:noFill/>
          </a:ln>
        </p:spPr>
      </p:pic>
      <p:sp>
        <p:nvSpPr>
          <p:cNvPr id="627" name="Google Shape;627;p62"/>
          <p:cNvSpPr txBox="1"/>
          <p:nvPr/>
        </p:nvSpPr>
        <p:spPr>
          <a:xfrm>
            <a:off x="6331350" y="1238561"/>
            <a:ext cx="4913120" cy="3592665"/>
          </a:xfrm>
          <a:prstGeom prst="rect">
            <a:avLst/>
          </a:prstGeom>
          <a:noFill/>
          <a:ln>
            <a:noFill/>
          </a:ln>
        </p:spPr>
        <p:txBody>
          <a:bodyPr spcFirstLastPara="1" wrap="square" lIns="91425" tIns="45700" rIns="91425" bIns="45700" anchor="t" anchorCtr="0">
            <a:noAutofit/>
          </a:bodyPr>
          <a:lstStyle/>
          <a:p>
            <a:pPr lvl="0" algn="just">
              <a:buClr>
                <a:srgbClr val="4C9BDB"/>
              </a:buClr>
              <a:buSzPts val="1400"/>
            </a:pPr>
            <a:r>
              <a:rPr lang="en-GB" sz="1400" b="0" i="0" u="none" strike="noStrike" cap="none" dirty="0">
                <a:solidFill>
                  <a:srgbClr val="4083B7"/>
                </a:solidFill>
                <a:latin typeface="Calibri"/>
                <a:ea typeface="Calibri"/>
                <a:cs typeface="Calibri"/>
                <a:sym typeface="Calibri"/>
              </a:rPr>
              <a:t>We also want to thank the many funding agencies that supported this coordinated effort and the individual components of this release. A full list is provided </a:t>
            </a:r>
            <a:r>
              <a:rPr lang="en-GB" dirty="0">
                <a:solidFill>
                  <a:srgbClr val="4083B7"/>
                </a:solidFill>
                <a:latin typeface="Calibri"/>
                <a:ea typeface="Calibri"/>
                <a:cs typeface="Calibri"/>
                <a:sym typeface="Calibri"/>
              </a:rPr>
              <a:t>in</a:t>
            </a:r>
            <a:r>
              <a:rPr lang="en-GB" sz="1400" b="0" i="0" u="none" strike="noStrike" cap="none" dirty="0">
                <a:solidFill>
                  <a:srgbClr val="4083B7"/>
                </a:solidFill>
                <a:latin typeface="Calibri"/>
                <a:ea typeface="Calibri"/>
                <a:cs typeface="Calibri"/>
                <a:sym typeface="Calibri"/>
              </a:rPr>
              <a:t> Friedlingstein et al. 2025</a:t>
            </a:r>
            <a:r>
              <a:rPr lang="en-GB" dirty="0">
                <a:solidFill>
                  <a:srgbClr val="4083B7"/>
                </a:solidFill>
                <a:latin typeface="Calibri"/>
                <a:ea typeface="Calibri"/>
                <a:cs typeface="Calibri"/>
                <a:sym typeface="Calibri"/>
              </a:rPr>
              <a:t>, (available on November 13th):</a:t>
            </a:r>
            <a:endParaRPr sz="1800" b="0" i="0" u="none" strike="noStrike" cap="none" dirty="0">
              <a:solidFill>
                <a:srgbClr val="4083B7"/>
              </a:solidFill>
              <a:latin typeface="Calibri"/>
              <a:ea typeface="Calibri"/>
              <a:cs typeface="Calibri"/>
              <a:sym typeface="Calibri"/>
            </a:endParaRPr>
          </a:p>
          <a:p>
            <a:pPr lvl="0" algn="just">
              <a:spcBef>
                <a:spcPts val="280"/>
              </a:spcBef>
              <a:buClr>
                <a:schemeClr val="dk1"/>
              </a:buClr>
              <a:buSzPts val="1400"/>
            </a:pPr>
            <a:r>
              <a:rPr lang="en-GB" u="sng" dirty="0">
                <a:solidFill>
                  <a:srgbClr val="4083B7"/>
                </a:solidFill>
                <a:latin typeface="Calibri" panose="020F0502020204030204" pitchFamily="34" charset="0"/>
                <a:ea typeface="Calibri" panose="020F0502020204030204" pitchFamily="34" charset="0"/>
                <a:cs typeface="Calibri" panose="020F0502020204030204" pitchFamily="34" charset="0"/>
              </a:rPr>
              <a:t>https://doi.org/10.18160/GCP-2025</a:t>
            </a:r>
            <a:endParaRPr sz="1400" b="0" i="0" u="sng" strike="noStrike" cap="none" dirty="0">
              <a:solidFill>
                <a:srgbClr val="4083B7"/>
              </a:solidFill>
              <a:highlight>
                <a:srgbClr val="FFFF00"/>
              </a:highlight>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lvl="0" algn="just">
              <a:spcBef>
                <a:spcPts val="280"/>
              </a:spcBef>
              <a:buClr>
                <a:srgbClr val="4C9BDB"/>
              </a:buClr>
              <a:buSzPts val="1400"/>
            </a:pPr>
            <a:r>
              <a:rPr lang="en-GB" dirty="0">
                <a:solidFill>
                  <a:srgbClr val="4083B7"/>
                </a:solidFill>
                <a:latin typeface="Calibri"/>
                <a:ea typeface="Calibri"/>
                <a:cs typeface="Calibri"/>
                <a:sym typeface="Calibri"/>
              </a:rPr>
              <a:t>We also thank the </a:t>
            </a:r>
            <a:r>
              <a:rPr lang="en-GB" dirty="0" err="1">
                <a:solidFill>
                  <a:srgbClr val="4083B7"/>
                </a:solidFill>
                <a:latin typeface="Calibri"/>
                <a:ea typeface="Calibri"/>
                <a:cs typeface="Calibri"/>
                <a:sym typeface="Calibri"/>
              </a:rPr>
              <a:t>Fondation</a:t>
            </a:r>
            <a:r>
              <a:rPr lang="en-GB" dirty="0">
                <a:solidFill>
                  <a:srgbClr val="4083B7"/>
                </a:solidFill>
                <a:latin typeface="Calibri"/>
                <a:ea typeface="Calibri"/>
                <a:cs typeface="Calibri"/>
                <a:sym typeface="Calibri"/>
              </a:rPr>
              <a:t> BNP Paribas for supporting the Global Carbon Atlas and the Integrated Carbon Observation System (ICOS) for hosting our data.</a:t>
            </a:r>
            <a:endParaRPr sz="18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just"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This presentation was created by Robbie Andrew, Pierre Friedlingstein, Glen Peters, Julia Pongratz, and Corinne Le Quéré in support of the international carbon research community.</a:t>
            </a:r>
            <a:endParaRPr sz="1800" b="0" i="0" u="none" strike="noStrike" cap="none" dirty="0">
              <a:solidFill>
                <a:srgbClr val="4083B7"/>
              </a:solidFill>
              <a:latin typeface="Calibri"/>
              <a:ea typeface="Calibri"/>
              <a:cs typeface="Calibri"/>
              <a:sym typeface="Calibri"/>
            </a:endParaRPr>
          </a:p>
        </p:txBody>
      </p:sp>
      <p:pic>
        <p:nvPicPr>
          <p:cNvPr id="629" name="Google Shape;629;p62"/>
          <p:cNvPicPr preferRelativeResize="0"/>
          <p:nvPr/>
        </p:nvPicPr>
        <p:blipFill rotWithShape="1">
          <a:blip r:embed="rId4">
            <a:alphaModFix/>
          </a:blip>
          <a:srcRect/>
          <a:stretch/>
        </p:blipFill>
        <p:spPr>
          <a:xfrm>
            <a:off x="228287" y="6055228"/>
            <a:ext cx="2222984" cy="609037"/>
          </a:xfrm>
          <a:prstGeom prst="rect">
            <a:avLst/>
          </a:prstGeom>
          <a:noFill/>
          <a:ln>
            <a:noFill/>
          </a:ln>
        </p:spPr>
      </p:pic>
      <p:pic>
        <p:nvPicPr>
          <p:cNvPr id="630" name="Google Shape;630;p62"/>
          <p:cNvPicPr preferRelativeResize="0"/>
          <p:nvPr/>
        </p:nvPicPr>
        <p:blipFill>
          <a:blip r:embed="rId5" cstate="print">
            <a:extLst>
              <a:ext uri="{28A0092B-C50C-407E-A947-70E740481C1C}">
                <a14:useLocalDpi xmlns:a14="http://schemas.microsoft.com/office/drawing/2010/main"/>
              </a:ext>
            </a:extLst>
          </a:blip>
          <a:srcRect/>
          <a:stretch/>
        </p:blipFill>
        <p:spPr>
          <a:xfrm>
            <a:off x="3636055" y="3091012"/>
            <a:ext cx="1730357" cy="1132188"/>
          </a:xfrm>
          <a:prstGeom prst="rect">
            <a:avLst/>
          </a:prstGeom>
          <a:noFill/>
          <a:ln>
            <a:noFill/>
          </a:ln>
        </p:spPr>
      </p:pic>
      <p:pic>
        <p:nvPicPr>
          <p:cNvPr id="632" name="Google Shape;632;p62">
            <a:hlinkClick r:id="rId6"/>
          </p:cNvPr>
          <p:cNvPicPr preferRelativeResize="0"/>
          <p:nvPr/>
        </p:nvPicPr>
        <p:blipFill>
          <a:blip r:embed="rId7">
            <a:extLst>
              <a:ext uri="{96DAC541-7B7A-43D3-8B79-37D633B846F1}">
                <asvg:svgBlip xmlns:asvg="http://schemas.microsoft.com/office/drawing/2016/SVG/main" r:embed="rId8"/>
              </a:ext>
            </a:extLst>
          </a:blip>
          <a:srcRect/>
          <a:stretch/>
        </p:blipFill>
        <p:spPr>
          <a:xfrm>
            <a:off x="7544853" y="4968640"/>
            <a:ext cx="600766" cy="773894"/>
          </a:xfrm>
          <a:prstGeom prst="rect">
            <a:avLst/>
          </a:prstGeom>
          <a:noFill/>
          <a:ln>
            <a:noFill/>
          </a:ln>
        </p:spPr>
      </p:pic>
      <p:pic>
        <p:nvPicPr>
          <p:cNvPr id="633" name="Google Shape;633;p62"/>
          <p:cNvPicPr preferRelativeResize="0"/>
          <p:nvPr/>
        </p:nvPicPr>
        <p:blipFill rotWithShape="1">
          <a:blip r:embed="rId9" cstate="print">
            <a:alphaModFix/>
            <a:extLst>
              <a:ext uri="{28A0092B-C50C-407E-A947-70E740481C1C}">
                <a14:useLocalDpi xmlns:a14="http://schemas.microsoft.com/office/drawing/2010/main"/>
              </a:ext>
            </a:extLst>
          </a:blip>
          <a:srcRect l="24931" t="20134" r="24792" b="22981"/>
          <a:stretch/>
        </p:blipFill>
        <p:spPr>
          <a:xfrm>
            <a:off x="8296483" y="4962150"/>
            <a:ext cx="1210056" cy="786875"/>
          </a:xfrm>
          <a:prstGeom prst="rect">
            <a:avLst/>
          </a:prstGeom>
          <a:noFill/>
          <a:ln>
            <a:noFill/>
          </a:ln>
        </p:spPr>
      </p:pic>
      <p:pic>
        <p:nvPicPr>
          <p:cNvPr id="634" name="Google Shape;634;p62"/>
          <p:cNvPicPr preferRelativeResize="0"/>
          <p:nvPr/>
        </p:nvPicPr>
        <p:blipFill>
          <a:blip r:embed="rId10">
            <a:extLst>
              <a:ext uri="{96DAC541-7B7A-43D3-8B79-37D633B846F1}">
                <asvg:svgBlip xmlns:asvg="http://schemas.microsoft.com/office/drawing/2016/SVG/main" r:embed="rId11"/>
              </a:ext>
            </a:extLst>
          </a:blip>
          <a:srcRect/>
          <a:stretch/>
        </p:blipFill>
        <p:spPr>
          <a:xfrm>
            <a:off x="3660991" y="4987504"/>
            <a:ext cx="1304068" cy="736167"/>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a:blip r:embed="rId12">
            <a:extLst>
              <a:ext uri="{96DAC541-7B7A-43D3-8B79-37D633B846F1}">
                <asvg:svgBlip xmlns:asvg="http://schemas.microsoft.com/office/drawing/2016/SVG/main" r:embed="rId13"/>
              </a:ext>
            </a:extLst>
          </a:blip>
          <a:srcRect/>
          <a:stretch/>
        </p:blipFill>
        <p:spPr>
          <a:xfrm>
            <a:off x="513995" y="4763615"/>
            <a:ext cx="1798006" cy="1183945"/>
          </a:xfrm>
          <a:prstGeom prst="rect">
            <a:avLst/>
          </a:prstGeom>
          <a:noFill/>
          <a:ln>
            <a:noFill/>
          </a:ln>
        </p:spPr>
      </p:pic>
      <p:pic>
        <p:nvPicPr>
          <p:cNvPr id="5" name="Picture 4" descr="A green and blue logo&#10;&#10;AI-generated content may be incorrect.">
            <a:extLst>
              <a:ext uri="{FF2B5EF4-FFF2-40B4-BE49-F238E27FC236}">
                <a16:creationId xmlns:a16="http://schemas.microsoft.com/office/drawing/2014/main" id="{C097DB7E-3931-3251-3697-6B0D552BDCC9}"/>
              </a:ext>
            </a:extLst>
          </p:cNvPr>
          <p:cNvPicPr>
            <a:picLocks noChangeAspect="1"/>
          </p:cNvPicPr>
          <p:nvPr/>
        </p:nvPicPr>
        <p:blipFill>
          <a:blip r:embed="rId14"/>
          <a:stretch>
            <a:fillRect/>
          </a:stretch>
        </p:blipFill>
        <p:spPr>
          <a:xfrm>
            <a:off x="10299187" y="4902316"/>
            <a:ext cx="1357101" cy="906543"/>
          </a:xfrm>
          <a:prstGeom prst="rect">
            <a:avLst/>
          </a:prstGeom>
        </p:spPr>
      </p:pic>
      <p:pic>
        <p:nvPicPr>
          <p:cNvPr id="7" name="Picture 6" descr="A blue and white logo&#10;&#10;AI-generated content may be incorrect.">
            <a:extLst>
              <a:ext uri="{FF2B5EF4-FFF2-40B4-BE49-F238E27FC236}">
                <a16:creationId xmlns:a16="http://schemas.microsoft.com/office/drawing/2014/main" id="{7723CB68-50E7-FBA2-EBBF-D5432F6E16E6}"/>
              </a:ext>
            </a:extLst>
          </p:cNvPr>
          <p:cNvPicPr>
            <a:picLocks noChangeAspect="1"/>
          </p:cNvPicPr>
          <p:nvPr/>
        </p:nvPicPr>
        <p:blipFill>
          <a:blip r:embed="rId15"/>
          <a:stretch>
            <a:fillRect/>
          </a:stretch>
        </p:blipFill>
        <p:spPr>
          <a:xfrm>
            <a:off x="9506539" y="4862466"/>
            <a:ext cx="986243" cy="986243"/>
          </a:xfrm>
          <a:prstGeom prst="rect">
            <a:avLst/>
          </a:prstGeom>
        </p:spPr>
      </p:pic>
      <p:pic>
        <p:nvPicPr>
          <p:cNvPr id="3" name="Graphic 2">
            <a:extLst>
              <a:ext uri="{FF2B5EF4-FFF2-40B4-BE49-F238E27FC236}">
                <a16:creationId xmlns:a16="http://schemas.microsoft.com/office/drawing/2014/main" id="{20042EF2-81A7-B1A3-7481-A40AA2C1B8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68425" y="5131848"/>
            <a:ext cx="1064849" cy="447479"/>
          </a:xfrm>
          <a:prstGeom prst="rect">
            <a:avLst/>
          </a:prstGeom>
        </p:spPr>
      </p:pic>
      <p:pic>
        <p:nvPicPr>
          <p:cNvPr id="8" name="Graphic 7">
            <a:extLst>
              <a:ext uri="{FF2B5EF4-FFF2-40B4-BE49-F238E27FC236}">
                <a16:creationId xmlns:a16="http://schemas.microsoft.com/office/drawing/2014/main" id="{2BE8E415-86BE-BCDB-9EC6-7C458942C1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82907" y="5036616"/>
            <a:ext cx="1350498" cy="637943"/>
          </a:xfrm>
          <a:prstGeom prst="rect">
            <a:avLst/>
          </a:prstGeom>
        </p:spPr>
      </p:pic>
      <p:pic>
        <p:nvPicPr>
          <p:cNvPr id="628" name="Google Shape;628;p62"/>
          <p:cNvPicPr preferRelativeResize="0"/>
          <p:nvPr/>
        </p:nvPicPr>
        <p:blipFill>
          <a:blip r:embed="rId20">
            <a:extLst>
              <a:ext uri="{96DAC541-7B7A-43D3-8B79-37D633B846F1}">
                <asvg:svgBlip xmlns:asvg="http://schemas.microsoft.com/office/drawing/2016/SVG/main" r:embed="rId21"/>
              </a:ext>
            </a:extLst>
          </a:blip>
          <a:srcRect/>
          <a:stretch/>
        </p:blipFill>
        <p:spPr>
          <a:xfrm>
            <a:off x="5040491" y="5013425"/>
            <a:ext cx="687134" cy="684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a:solidFill>
                  <a:srgbClr val="4083B7"/>
                </a:solidFill>
                <a:latin typeface="Calibri"/>
                <a:ea typeface="Calibri"/>
                <a:cs typeface="Calibri"/>
                <a:sym typeface="Calibri"/>
              </a:rPr>
              <a:t>Creative Commons Attribution 4.0 International license</a:t>
            </a:r>
            <a:r>
              <a:rPr lang="en-GB" sz="1800" b="0" i="0" u="none" strike="noStrike" cap="none">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For details on the license, visit the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a:solidFill>
                  <a:srgbClr val="4083B7"/>
                </a:solidFill>
                <a:latin typeface="Calibri"/>
                <a:ea typeface="Calibri"/>
                <a:cs typeface="Calibri"/>
                <a:sym typeface="Calibri"/>
              </a:rPr>
              <a: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changes 2023–2025</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coal in China and India have been a core reason for global growth, but in 2025 this growth is low.</a:t>
            </a:r>
            <a:br>
              <a:rPr lang="en-GB" noProof="1">
                <a:solidFill>
                  <a:srgbClr val="4083B7"/>
                </a:solidFill>
              </a:rPr>
            </a:br>
            <a:r>
              <a:rPr lang="en-GB" noProof="1">
                <a:solidFill>
                  <a:srgbClr val="4083B7"/>
                </a:solidFill>
              </a:rPr>
              <a:t>Both 2023 and 2024 were marked by post-pandemic recovery in international aviation (bunkers).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2769746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2025, with the growth rates </a:t>
            </a:r>
            <a:br>
              <a:rPr lang="en-GB" noProof="1">
                <a:solidFill>
                  <a:srgbClr val="4083B7"/>
                </a:solidFill>
              </a:rPr>
            </a:br>
            <a:r>
              <a:rPr lang="en-GB" noProof="1">
                <a:solidFill>
                  <a:srgbClr val="4083B7"/>
                </a:solidFill>
              </a:rPr>
              <a:t>indicated for the more recent period of 2020 to 2025</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930316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457487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2017 US dollars.</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and,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srcRect/>
          <a:stretch/>
        </p:blipFill>
        <p:spPr>
          <a:xfrm>
            <a:off x="2064001" y="1508945"/>
            <a:ext cx="8081258" cy="454570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r>
              <a:rPr lang="en-GB" noProof="1">
                <a:solidFill>
                  <a:srgbClr val="4083B7"/>
                </a:solidFill>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2025</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2025</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 </a:t>
            </a:r>
            <a:r>
              <a:rPr lang="en-GB" noProof="1">
                <a:solidFill>
                  <a:srgbClr val="4083B7"/>
                </a:solidFill>
                <a:hlinkClick r:id="rId3"/>
              </a:rPr>
              <a:t>United Nations</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 </a:t>
            </a:r>
            <a:r>
              <a:rPr lang="en-GB" u="sng" noProof="1">
                <a:solidFill>
                  <a:schemeClr val="hlink"/>
                </a:solidFill>
                <a:hlinkClick r:id="rId5"/>
              </a:rPr>
              <a:t>Global Carbon Project 2025</a:t>
            </a:r>
            <a:endParaRPr lang="en-GB" noProof="1"/>
          </a:p>
        </p:txBody>
      </p:sp>
      <p:pic>
        <p:nvPicPr>
          <p:cNvPr id="722" name="Google Shape;722;p72"/>
          <p:cNvPicPr preferRelativeResize="0">
            <a:picLocks noGrp="1"/>
          </p:cNvPicPr>
          <p:nvPr>
            <p:ph type="pic" idx="2"/>
          </p:nvPr>
        </p:nvPicPr>
        <p:blipFill>
          <a:blip r:embed="rId6"/>
          <a:srcRect/>
          <a:stretch/>
        </p:blipFill>
        <p:spPr>
          <a:xfrm>
            <a:off x="2064006" y="1507395"/>
            <a:ext cx="8080372" cy="45452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422.8 ppm in 2024 (up 53%)</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NOAA-GML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2025</a:t>
            </a:r>
            <a:r>
              <a:rPr lang="en-GB" noProof="1">
                <a:solidFill>
                  <a:srgbClr val="4083B7"/>
                </a:solidFill>
              </a:rPr>
              <a:t>; </a:t>
            </a:r>
            <a:r>
              <a:rPr lang="en-GB" u="sng" noProof="1">
                <a:solidFill>
                  <a:schemeClr val="hlink"/>
                </a:solidFill>
                <a:hlinkClick r:id="rId6"/>
              </a:rPr>
              <a:t>Global Carbon Project 2025</a:t>
            </a:r>
            <a:endParaRPr lang="en-GB" noProof="1"/>
          </a:p>
        </p:txBody>
      </p:sp>
      <p:pic>
        <p:nvPicPr>
          <p:cNvPr id="119" name="Google Shape;119;p8"/>
          <p:cNvPicPr preferRelativeResize="0">
            <a:picLocks noGrp="1"/>
          </p:cNvPicPr>
          <p:nvPr>
            <p:ph type="pic" idx="2"/>
          </p:nvPr>
        </p:nvPicPr>
        <p:blipFill>
          <a:blip r:embed="rId7"/>
          <a:srcRect/>
          <a:stretch/>
        </p:blipFill>
        <p:spPr>
          <a:xfrm>
            <a:off x="2064006" y="1507395"/>
            <a:ext cx="8080371" cy="45452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30" name="Google Shape;730;p73"/>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Google Shape;728;p73">
            <a:extLst>
              <a:ext uri="{FF2B5EF4-FFF2-40B4-BE49-F238E27FC236}">
                <a16:creationId xmlns:a16="http://schemas.microsoft.com/office/drawing/2014/main" id="{D4F92289-A2DD-A35B-CACB-F3FCC90CCAE8}"/>
              </a:ext>
            </a:extLst>
          </p:cNvPr>
          <p:cNvSpPr txBox="1">
            <a:spLocks/>
          </p:cNvSpPr>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39" name="Google Shape;739;p7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2" name="Google Shape;728;p73">
            <a:extLst>
              <a:ext uri="{FF2B5EF4-FFF2-40B4-BE49-F238E27FC236}">
                <a16:creationId xmlns:a16="http://schemas.microsoft.com/office/drawing/2014/main" id="{F1EFDB46-20DB-ED15-A22C-45639A07CA48}"/>
              </a:ext>
            </a:extLst>
          </p:cNvPr>
          <p:cNvSpPr txBox="1">
            <a:spLocks/>
          </p:cNvSpPr>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C9BDB"/>
              </a:buClr>
              <a:buSzPts val="2400"/>
              <a:buFont typeface="Calibri"/>
              <a:buNone/>
              <a:defRPr sz="2400" b="1" i="0" u="none" strike="noStrike" cap="none">
                <a:solidFill>
                  <a:srgbClr val="4C9B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748" name="Google Shape;748;p7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63" name="Google Shape;763;p77"/>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71" name="Google Shape;771;p78"/>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declined to 2015 and have been relatively flat since then.</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780" name="Google Shape;780;p79"/>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15" name="Google Shape;815;p83"/>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23" name="Google Shape;823;p8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cstate="print">
            <a:extLst>
              <a:ext uri="{28A0092B-C50C-407E-A947-70E740481C1C}">
                <a14:useLocalDpi xmlns:a14="http://schemas.microsoft.com/office/drawing/2010/main"/>
              </a:ext>
            </a:extLst>
          </a:blip>
          <a:srcRect/>
          <a:stretch/>
        </p:blipFill>
        <p:spPr>
          <a:xfrm>
            <a:off x="2623930" y="1643002"/>
            <a:ext cx="6944138" cy="4227967"/>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2015–2024 (GtCO</a:t>
            </a:r>
            <a:r>
              <a:rPr lang="en-GB" baseline="-25000" noProof="1">
                <a:solidFill>
                  <a:srgbClr val="4083B7"/>
                </a:solidFill>
              </a:rPr>
              <a:t>2</a:t>
            </a:r>
            <a:r>
              <a:rPr lang="en-GB" noProof="1">
                <a:solidFill>
                  <a:srgbClr val="4083B7"/>
                </a:solidFill>
              </a:rPr>
              <a:t>/yr)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CDR here refers to Carbon Dioxide Removal besides those associated with land-use that are accounted for in the Land-use change estimate.</a:t>
            </a:r>
            <a:br>
              <a:rPr lang="en-GB" noProof="1">
                <a:solidFill>
                  <a:srgbClr val="4083B7"/>
                </a:solidFill>
              </a:rPr>
            </a:b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4"/>
              </a:rPr>
              <a:t>NOAA-GML</a:t>
            </a:r>
            <a:r>
              <a:rPr lang="en-GB" noProof="1">
                <a:solidFill>
                  <a:srgbClr val="4083B7"/>
                </a:solidFill>
              </a:rPr>
              <a:t>; </a:t>
            </a:r>
            <a:r>
              <a:rPr lang="en-GB" u="sng" noProof="1">
                <a:solidFill>
                  <a:schemeClr val="hlink"/>
                </a:solidFill>
                <a:hlinkClick r:id="rId5"/>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2025</a:t>
            </a:r>
            <a:endParaRPr lang="en-GB" noProof="1"/>
          </a:p>
        </p:txBody>
      </p:sp>
      <p:pic>
        <p:nvPicPr>
          <p:cNvPr id="3" name="Picture 2">
            <a:extLst>
              <a:ext uri="{FF2B5EF4-FFF2-40B4-BE49-F238E27FC236}">
                <a16:creationId xmlns:a16="http://schemas.microsoft.com/office/drawing/2014/main" id="{EA967591-80B3-D1AB-B7D4-F794FC26D3B6}"/>
              </a:ext>
            </a:extLst>
          </p:cNvPr>
          <p:cNvPicPr>
            <a:picLocks noChangeAspect="1"/>
          </p:cNvPicPr>
          <p:nvPr/>
        </p:nvPicPr>
        <p:blipFill>
          <a:blip r:embed="rId7"/>
          <a:srcRect/>
          <a:stretch/>
        </p:blipFill>
        <p:spPr>
          <a:xfrm>
            <a:off x="2558568" y="1650735"/>
            <a:ext cx="7095295" cy="4320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31" name="Google Shape;831;p8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(1850–2024).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2025</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8" ma:contentTypeDescription="Create a new document." ma:contentTypeScope="" ma:versionID="8af699df685035af28268e2909735bfd">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8a3774e803acd00ee889b968bedb55d3"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C6D4E7-5DB7-43C0-AFB8-ECEA0F9BC47B}">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2B3705-3C6C-434A-B164-D1684CCAC873}">
  <ds:schemaRefs>
    <ds:schemaRef ds:uri="1ae9c94a-2673-46e1-b5a6-dc0c87eae04c"/>
    <ds:schemaRef ds:uri="5083af8e-c479-4bff-9f3e-2a380844c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2F64EC-E4AA-4A01-B397-609386B4BF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1774</TotalTime>
  <Words>5904</Words>
  <Application>Microsoft Macintosh PowerPoint</Application>
  <PresentationFormat>Widescreen</PresentationFormat>
  <Paragraphs>520</Paragraphs>
  <Slides>91</Slides>
  <Notes>91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Arial</vt:lpstr>
      <vt:lpstr>Arial Narrow</vt:lpstr>
      <vt:lpstr>Calibri</vt:lpstr>
      <vt:lpstr>Abadi</vt:lpstr>
      <vt:lpstr>GCP slide</vt:lpstr>
      <vt:lpstr>Global Carbon Budget</vt:lpstr>
      <vt:lpstr>Acknowledgements</vt:lpstr>
      <vt:lpstr>Contributors 133 people | 102 organisations | 21 countries</vt:lpstr>
      <vt:lpstr>Data Access and Additional Resources</vt:lpstr>
      <vt:lpstr>Download of figures and data</vt:lpstr>
      <vt:lpstr>PowerPoint Presentation</vt:lpstr>
      <vt:lpstr>License </vt:lpstr>
      <vt:lpstr>Atmospheric CO2 concentration</vt:lpstr>
      <vt:lpstr>Anthropogenic perturbation of the global carbon cycle</vt:lpstr>
      <vt:lpstr>Key Highlights in 2025</vt:lpstr>
      <vt:lpstr>Global Fossil CO2 Emissions</vt:lpstr>
      <vt:lpstr>Emissions Projections for 2025</vt:lpstr>
      <vt:lpstr>Fossil CO2 emissions growth: 2023–2025</vt:lpstr>
      <vt:lpstr>Summary of fossil CO2 emissions in 2024 and 2025</vt:lpstr>
      <vt:lpstr>Land-use change emissions</vt:lpstr>
      <vt:lpstr>Land-use change emissions</vt:lpstr>
      <vt:lpstr>Forecast of global atmospheric CO2 concentration</vt:lpstr>
      <vt:lpstr>Mauna Loa atmospheric CO2</vt:lpstr>
      <vt:lpstr>Shared Socioeconomic Pathways (SSPs)</vt:lpstr>
      <vt:lpstr>Global fossil CO2 emissions</vt:lpstr>
      <vt:lpstr>Global fossil CO2 emissions</vt:lpstr>
      <vt:lpstr>Global fossil CO2 emissions</vt:lpstr>
      <vt:lpstr>Fossil CO2 emission intensity</vt:lpstr>
      <vt:lpstr>Fossil CO2 emissions by country</vt:lpstr>
      <vt:lpstr>Top emitters: Fossil CO2 emissions to 2024</vt:lpstr>
      <vt:lpstr>Top emitters: Fossil CO2 emissions per capita to 2024</vt:lpstr>
      <vt:lpstr>Fossil CO2 emissions — Kaya decomposition</vt:lpstr>
      <vt:lpstr>Decarbonisation progress</vt:lpstr>
      <vt:lpstr>Historical cumulative fossil CO2 emissions</vt:lpstr>
      <vt:lpstr>Fossil CO2 emissions by source</vt:lpstr>
      <vt:lpstr>Fossil CO2 emissions by source</vt:lpstr>
      <vt:lpstr>Fossil CO2 emissions growth: 2023–2025</vt:lpstr>
      <vt:lpstr>Fossil CO2 emissions by source</vt:lpstr>
      <vt:lpstr>Energy use by source</vt:lpstr>
      <vt:lpstr>Fossil CO2 emission by source for top emitters </vt:lpstr>
      <vt:lpstr>Fossil CO2 emissions in China</vt:lpstr>
      <vt:lpstr>Fossil CO2 emissions in USA</vt:lpstr>
      <vt:lpstr>Fossil CO2 emissions in India</vt:lpstr>
      <vt:lpstr>Fossil CO2 emissions in the European Union</vt:lpstr>
      <vt:lpstr>Fossil CO2 emissions in Japan</vt:lpstr>
      <vt:lpstr>Fossil CO2 emissions in Rest of World</vt:lpstr>
      <vt:lpstr>Cement carbonation sink</vt:lpstr>
      <vt:lpstr>Cement carbonation sink</vt:lpstr>
      <vt:lpstr>Land-use change emissions</vt:lpstr>
      <vt:lpstr>Land-use change emissions</vt:lpstr>
      <vt:lpstr>Land-use change emissions</vt:lpstr>
      <vt:lpstr>Regional patterns of land-use change emissions</vt:lpstr>
      <vt:lpstr>Linking global models to country reports</vt:lpstr>
      <vt:lpstr>Total global emissions</vt:lpstr>
      <vt:lpstr>Carbon Dioxide Removal</vt:lpstr>
      <vt:lpstr>Closing the Global Carbon Budget</vt:lpstr>
      <vt:lpstr>PowerPoint Presentation</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The 2023–2024 El Niño</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Emissions changes 2023–2025</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PowerPoint Presentation</vt:lpstr>
      <vt:lpstr>PowerPoint Presentation</vt:lpstr>
      <vt:lpstr>Additional Figures Consumption-based Emissions</vt:lpstr>
      <vt:lpstr>Consumption-based emissions (carbon footprint)</vt:lpstr>
      <vt:lpstr>Consumption-based emissions per person</vt:lpstr>
      <vt:lpstr>Consumption-based emissions (carbon footprint)</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Friedlingstein, Pierre</cp:lastModifiedBy>
  <cp:revision>4</cp:revision>
  <cp:lastPrinted>2025-11-11T08:17:44Z</cp:lastPrinted>
  <dcterms:created xsi:type="dcterms:W3CDTF">2013-11-11T22:16:06Z</dcterms:created>
  <dcterms:modified xsi:type="dcterms:W3CDTF">2025-11-14T16:33:05Z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